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6" r:id="rId1"/>
  </p:sldMasterIdLst>
  <p:notesMasterIdLst>
    <p:notesMasterId r:id="rId13"/>
  </p:notesMasterIdLst>
  <p:sldIdLst>
    <p:sldId id="257" r:id="rId2"/>
    <p:sldId id="269" r:id="rId3"/>
    <p:sldId id="284" r:id="rId4"/>
    <p:sldId id="271" r:id="rId5"/>
    <p:sldId id="272" r:id="rId6"/>
    <p:sldId id="273" r:id="rId7"/>
    <p:sldId id="280" r:id="rId8"/>
    <p:sldId id="282" r:id="rId9"/>
    <p:sldId id="281" r:id="rId10"/>
    <p:sldId id="279" r:id="rId11"/>
    <p:sldId id="283" r:id="rId1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5332" autoAdjust="0"/>
  </p:normalViewPr>
  <p:slideViewPr>
    <p:cSldViewPr>
      <p:cViewPr>
        <p:scale>
          <a:sx n="70" d="100"/>
          <a:sy n="70" d="100"/>
        </p:scale>
        <p:origin x="72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3B46D-0778-4BC8-BB85-BAE3EAE701E5}" type="doc">
      <dgm:prSet loTypeId="urn:microsoft.com/office/officeart/2005/8/layout/vList3#1" loCatId="list" qsTypeId="urn:microsoft.com/office/officeart/2005/8/quickstyle/simple5" qsCatId="simple" csTypeId="urn:microsoft.com/office/officeart/2005/8/colors/colorful5" csCatId="colorful" phldr="1"/>
      <dgm:spPr/>
    </dgm:pt>
    <dgm:pt modelId="{0D2064AA-DE62-4A72-A6D0-FA5645F372DF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COMPLIANCE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60F344C-2118-4074-91BD-D32988849EC8}" type="parTrans" cxnId="{5752AD65-DAB9-4D15-89BC-1B8EABA4F6A3}">
      <dgm:prSet/>
      <dgm:spPr/>
      <dgm:t>
        <a:bodyPr/>
        <a:lstStyle/>
        <a:p>
          <a:endParaRPr lang="en-US"/>
        </a:p>
      </dgm:t>
    </dgm:pt>
    <dgm:pt modelId="{76071E31-4086-45CD-9F67-D7E3117940FA}" type="sibTrans" cxnId="{5752AD65-DAB9-4D15-89BC-1B8EABA4F6A3}">
      <dgm:prSet/>
      <dgm:spPr/>
      <dgm:t>
        <a:bodyPr/>
        <a:lstStyle/>
        <a:p>
          <a:endParaRPr lang="en-US"/>
        </a:p>
      </dgm:t>
    </dgm:pt>
    <dgm:pt modelId="{A413395A-85E4-461C-9F50-9FC998CAF2D3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ETHICS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2F075F6-8E96-42C7-9617-8F84B915F0E9}" type="parTrans" cxnId="{E3ECD4D4-A5E4-4368-9C83-5D165E6A00F1}">
      <dgm:prSet/>
      <dgm:spPr/>
      <dgm:t>
        <a:bodyPr/>
        <a:lstStyle/>
        <a:p>
          <a:endParaRPr lang="en-US"/>
        </a:p>
      </dgm:t>
    </dgm:pt>
    <dgm:pt modelId="{EFD661EE-27E6-4229-A11F-C9EF503EBBB9}" type="sibTrans" cxnId="{E3ECD4D4-A5E4-4368-9C83-5D165E6A00F1}">
      <dgm:prSet/>
      <dgm:spPr/>
      <dgm:t>
        <a:bodyPr/>
        <a:lstStyle/>
        <a:p>
          <a:endParaRPr lang="en-US"/>
        </a:p>
      </dgm:t>
    </dgm:pt>
    <dgm:pt modelId="{3BFCD2B5-9B7E-464A-819E-62C278B8DFC6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Conduct in accordance with the agreed rules and  standards</a:t>
          </a:r>
          <a:endParaRPr lang="en-US" dirty="0">
            <a:latin typeface="+mj-lt"/>
          </a:endParaRPr>
        </a:p>
      </dgm:t>
    </dgm:pt>
    <dgm:pt modelId="{86622F8D-7A06-461E-A909-20ADBC0A37FC}" type="parTrans" cxnId="{C31C72E2-6302-4FAF-A05C-11DA4B172925}">
      <dgm:prSet/>
      <dgm:spPr/>
      <dgm:t>
        <a:bodyPr/>
        <a:lstStyle/>
        <a:p>
          <a:endParaRPr lang="en-US"/>
        </a:p>
      </dgm:t>
    </dgm:pt>
    <dgm:pt modelId="{29126A69-2112-4BF6-9598-237D01B936F1}" type="sibTrans" cxnId="{C31C72E2-6302-4FAF-A05C-11DA4B172925}">
      <dgm:prSet/>
      <dgm:spPr/>
      <dgm:t>
        <a:bodyPr/>
        <a:lstStyle/>
        <a:p>
          <a:endParaRPr lang="en-US"/>
        </a:p>
      </dgm:t>
    </dgm:pt>
    <dgm:pt modelId="{867A1E19-4D73-4880-BAE2-5E730D85CC43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Moral principles that govern a person’s or group’s </a:t>
          </a:r>
          <a:r>
            <a:rPr lang="en-US" dirty="0" err="1" smtClean="0">
              <a:latin typeface="+mj-lt"/>
            </a:rPr>
            <a:t>behaviour</a:t>
          </a:r>
          <a:r>
            <a:rPr lang="en-US" dirty="0" smtClean="0">
              <a:latin typeface="+mj-lt"/>
            </a:rPr>
            <a:t> and judgement of what is ‘right’</a:t>
          </a:r>
          <a:endParaRPr lang="en-US" dirty="0">
            <a:latin typeface="+mj-lt"/>
          </a:endParaRPr>
        </a:p>
      </dgm:t>
    </dgm:pt>
    <dgm:pt modelId="{D7405AAD-38F8-4996-B487-094E21E7AF1C}" type="parTrans" cxnId="{4F975291-A231-486F-9CB7-F51B223835C9}">
      <dgm:prSet/>
      <dgm:spPr/>
      <dgm:t>
        <a:bodyPr/>
        <a:lstStyle/>
        <a:p>
          <a:endParaRPr lang="en-US"/>
        </a:p>
      </dgm:t>
    </dgm:pt>
    <dgm:pt modelId="{C73E6BD7-96E4-4F0A-9DC2-BBB391E1F6DA}" type="sibTrans" cxnId="{4F975291-A231-486F-9CB7-F51B223835C9}">
      <dgm:prSet/>
      <dgm:spPr/>
      <dgm:t>
        <a:bodyPr/>
        <a:lstStyle/>
        <a:p>
          <a:endParaRPr lang="en-US"/>
        </a:p>
      </dgm:t>
    </dgm:pt>
    <dgm:pt modelId="{3E105305-6F25-4C03-A6C0-88F39E63309B}" type="pres">
      <dgm:prSet presAssocID="{7393B46D-0778-4BC8-BB85-BAE3EAE701E5}" presName="linearFlow" presStyleCnt="0">
        <dgm:presLayoutVars>
          <dgm:dir/>
          <dgm:resizeHandles val="exact"/>
        </dgm:presLayoutVars>
      </dgm:prSet>
      <dgm:spPr/>
    </dgm:pt>
    <dgm:pt modelId="{50B311F3-B928-4BFE-A821-0CEBA96993B9}" type="pres">
      <dgm:prSet presAssocID="{0D2064AA-DE62-4A72-A6D0-FA5645F372DF}" presName="composite" presStyleCnt="0"/>
      <dgm:spPr/>
    </dgm:pt>
    <dgm:pt modelId="{CDB2153C-1D30-4CED-AEB1-A708B726E649}" type="pres">
      <dgm:prSet presAssocID="{0D2064AA-DE62-4A72-A6D0-FA5645F372DF}" presName="imgShp" presStyleLbl="fgImgPlace1" presStyleIdx="0" presStyleCnt="2" custLinFactNeighborX="-9954" custLinFactNeighborY="1424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092F89-22FD-41FA-81F2-B1819A4244A6}" type="pres">
      <dgm:prSet presAssocID="{0D2064AA-DE62-4A72-A6D0-FA5645F372DF}" presName="txShp" presStyleLbl="node1" presStyleIdx="0" presStyleCnt="2" custScaleX="110829" custScaleY="76462" custLinFactNeighborX="12433" custLinFactNeighborY="12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45AFD-F452-434A-BE1A-87029C73A816}" type="pres">
      <dgm:prSet presAssocID="{76071E31-4086-45CD-9F67-D7E3117940FA}" presName="spacing" presStyleCnt="0"/>
      <dgm:spPr/>
    </dgm:pt>
    <dgm:pt modelId="{6D534AB8-3951-49BF-B334-24D6C7C62491}" type="pres">
      <dgm:prSet presAssocID="{A413395A-85E4-461C-9F50-9FC998CAF2D3}" presName="composite" presStyleCnt="0"/>
      <dgm:spPr/>
    </dgm:pt>
    <dgm:pt modelId="{1FE9F427-EFF8-44F1-AF3B-C70C2A8A1C52}" type="pres">
      <dgm:prSet presAssocID="{A413395A-85E4-461C-9F50-9FC998CAF2D3}" presName="imgShp" presStyleLbl="fgImgPlace1" presStyleIdx="1" presStyleCnt="2" custLinFactNeighborY="-1907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E2FC4CE-1BA5-4A19-B146-4024C1331710}" type="pres">
      <dgm:prSet presAssocID="{A413395A-85E4-461C-9F50-9FC998CAF2D3}" presName="txShp" presStyleLbl="node1" presStyleIdx="1" presStyleCnt="2" custScaleX="112783" custScaleY="89651" custLinFactNeighborX="11944" custLinFactNeighborY="-13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76795-A1CD-4650-BED8-952C7D8009F9}" type="presOf" srcId="{0D2064AA-DE62-4A72-A6D0-FA5645F372DF}" destId="{21092F89-22FD-41FA-81F2-B1819A4244A6}" srcOrd="0" destOrd="0" presId="urn:microsoft.com/office/officeart/2005/8/layout/vList3#1"/>
    <dgm:cxn modelId="{FE792284-759A-487E-91E9-A5F887F15582}" type="presOf" srcId="{7393B46D-0778-4BC8-BB85-BAE3EAE701E5}" destId="{3E105305-6F25-4C03-A6C0-88F39E63309B}" srcOrd="0" destOrd="0" presId="urn:microsoft.com/office/officeart/2005/8/layout/vList3#1"/>
    <dgm:cxn modelId="{5752AD65-DAB9-4D15-89BC-1B8EABA4F6A3}" srcId="{7393B46D-0778-4BC8-BB85-BAE3EAE701E5}" destId="{0D2064AA-DE62-4A72-A6D0-FA5645F372DF}" srcOrd="0" destOrd="0" parTransId="{B60F344C-2118-4074-91BD-D32988849EC8}" sibTransId="{76071E31-4086-45CD-9F67-D7E3117940FA}"/>
    <dgm:cxn modelId="{9FE51245-07C7-415A-9BD7-5A00D51FA1A1}" type="presOf" srcId="{A413395A-85E4-461C-9F50-9FC998CAF2D3}" destId="{6E2FC4CE-1BA5-4A19-B146-4024C1331710}" srcOrd="0" destOrd="0" presId="urn:microsoft.com/office/officeart/2005/8/layout/vList3#1"/>
    <dgm:cxn modelId="{4F975291-A231-486F-9CB7-F51B223835C9}" srcId="{A413395A-85E4-461C-9F50-9FC998CAF2D3}" destId="{867A1E19-4D73-4880-BAE2-5E730D85CC43}" srcOrd="0" destOrd="0" parTransId="{D7405AAD-38F8-4996-B487-094E21E7AF1C}" sibTransId="{C73E6BD7-96E4-4F0A-9DC2-BBB391E1F6DA}"/>
    <dgm:cxn modelId="{C31C72E2-6302-4FAF-A05C-11DA4B172925}" srcId="{0D2064AA-DE62-4A72-A6D0-FA5645F372DF}" destId="{3BFCD2B5-9B7E-464A-819E-62C278B8DFC6}" srcOrd="0" destOrd="0" parTransId="{86622F8D-7A06-461E-A909-20ADBC0A37FC}" sibTransId="{29126A69-2112-4BF6-9598-237D01B936F1}"/>
    <dgm:cxn modelId="{E3ECD4D4-A5E4-4368-9C83-5D165E6A00F1}" srcId="{7393B46D-0778-4BC8-BB85-BAE3EAE701E5}" destId="{A413395A-85E4-461C-9F50-9FC998CAF2D3}" srcOrd="1" destOrd="0" parTransId="{92F075F6-8E96-42C7-9617-8F84B915F0E9}" sibTransId="{EFD661EE-27E6-4229-A11F-C9EF503EBBB9}"/>
    <dgm:cxn modelId="{EFC36253-9188-4AFE-822E-40E14CD28D9C}" type="presOf" srcId="{867A1E19-4D73-4880-BAE2-5E730D85CC43}" destId="{6E2FC4CE-1BA5-4A19-B146-4024C1331710}" srcOrd="0" destOrd="1" presId="urn:microsoft.com/office/officeart/2005/8/layout/vList3#1"/>
    <dgm:cxn modelId="{81880BFB-A03C-464F-8D7D-C4C35DC24AF6}" type="presOf" srcId="{3BFCD2B5-9B7E-464A-819E-62C278B8DFC6}" destId="{21092F89-22FD-41FA-81F2-B1819A4244A6}" srcOrd="0" destOrd="1" presId="urn:microsoft.com/office/officeart/2005/8/layout/vList3#1"/>
    <dgm:cxn modelId="{99AF9B1F-A5D3-4D94-8505-2DAC1568838D}" type="presParOf" srcId="{3E105305-6F25-4C03-A6C0-88F39E63309B}" destId="{50B311F3-B928-4BFE-A821-0CEBA96993B9}" srcOrd="0" destOrd="0" presId="urn:microsoft.com/office/officeart/2005/8/layout/vList3#1"/>
    <dgm:cxn modelId="{3D923888-F839-40A9-A9AA-A02B1F6D36C5}" type="presParOf" srcId="{50B311F3-B928-4BFE-A821-0CEBA96993B9}" destId="{CDB2153C-1D30-4CED-AEB1-A708B726E649}" srcOrd="0" destOrd="0" presId="urn:microsoft.com/office/officeart/2005/8/layout/vList3#1"/>
    <dgm:cxn modelId="{B141E7FD-5E10-4DFC-B3EF-CC3CEFBF37CE}" type="presParOf" srcId="{50B311F3-B928-4BFE-A821-0CEBA96993B9}" destId="{21092F89-22FD-41FA-81F2-B1819A4244A6}" srcOrd="1" destOrd="0" presId="urn:microsoft.com/office/officeart/2005/8/layout/vList3#1"/>
    <dgm:cxn modelId="{EC03A082-C308-4C5D-BC2E-F8114D33CF08}" type="presParOf" srcId="{3E105305-6F25-4C03-A6C0-88F39E63309B}" destId="{8BA45AFD-F452-434A-BE1A-87029C73A816}" srcOrd="1" destOrd="0" presId="urn:microsoft.com/office/officeart/2005/8/layout/vList3#1"/>
    <dgm:cxn modelId="{D0D6778E-0A15-4F4C-8DF4-2A65D2D28436}" type="presParOf" srcId="{3E105305-6F25-4C03-A6C0-88F39E63309B}" destId="{6D534AB8-3951-49BF-B334-24D6C7C62491}" srcOrd="2" destOrd="0" presId="urn:microsoft.com/office/officeart/2005/8/layout/vList3#1"/>
    <dgm:cxn modelId="{C2FF1A97-C7B4-4C5E-89B3-231CB6AF5345}" type="presParOf" srcId="{6D534AB8-3951-49BF-B334-24D6C7C62491}" destId="{1FE9F427-EFF8-44F1-AF3B-C70C2A8A1C52}" srcOrd="0" destOrd="0" presId="urn:microsoft.com/office/officeart/2005/8/layout/vList3#1"/>
    <dgm:cxn modelId="{47491FAE-FCE7-4A8A-BF7E-06B32B01EF4B}" type="presParOf" srcId="{6D534AB8-3951-49BF-B334-24D6C7C62491}" destId="{6E2FC4CE-1BA5-4A19-B146-4024C133171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92F89-22FD-41FA-81F2-B1819A4244A6}">
      <dsp:nvSpPr>
        <dsp:cNvPr id="0" name=""/>
        <dsp:cNvSpPr/>
      </dsp:nvSpPr>
      <dsp:spPr>
        <a:xfrm rot="10800000">
          <a:off x="2164279" y="543601"/>
          <a:ext cx="6065320" cy="1681865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967" tIns="118110" rIns="220472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COMPLIANCE</a:t>
          </a:r>
          <a:endParaRPr lang="en-US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Conduct in accordance with the agreed rules and  standards</a:t>
          </a:r>
          <a:endParaRPr lang="en-US" sz="2400" kern="1200" dirty="0">
            <a:latin typeface="+mj-lt"/>
          </a:endParaRPr>
        </a:p>
      </dsp:txBody>
      <dsp:txXfrm rot="10800000">
        <a:off x="2584745" y="543601"/>
        <a:ext cx="5644854" cy="1681865"/>
      </dsp:txXfrm>
    </dsp:sp>
    <dsp:sp modelId="{CDB2153C-1D30-4CED-AEB1-A708B726E649}">
      <dsp:nvSpPr>
        <dsp:cNvPr id="0" name=""/>
        <dsp:cNvSpPr/>
      </dsp:nvSpPr>
      <dsp:spPr>
        <a:xfrm>
          <a:off x="461447" y="314996"/>
          <a:ext cx="2199609" cy="219960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5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E2FC4CE-1BA5-4A19-B146-4024C1331710}">
      <dsp:nvSpPr>
        <dsp:cNvPr id="0" name=""/>
        <dsp:cNvSpPr/>
      </dsp:nvSpPr>
      <dsp:spPr>
        <a:xfrm rot="10800000">
          <a:off x="2057337" y="2666032"/>
          <a:ext cx="6172257" cy="1971972"/>
        </a:xfrm>
        <a:prstGeom prst="homePlate">
          <a:avLst/>
        </a:prstGeom>
        <a:gradFill rotWithShape="0">
          <a:gsLst>
            <a:gs pos="0">
              <a:schemeClr val="accent5">
                <a:hueOff val="-1837137"/>
                <a:satOff val="270"/>
                <a:lumOff val="-6471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1837137"/>
                <a:satOff val="270"/>
                <a:lumOff val="-6471"/>
                <a:alphaOff val="0"/>
                <a:tint val="86000"/>
                <a:satMod val="115000"/>
              </a:schemeClr>
            </a:gs>
            <a:gs pos="100000">
              <a:schemeClr val="accent5">
                <a:hueOff val="-1837137"/>
                <a:satOff val="270"/>
                <a:lumOff val="-647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967" tIns="118110" rIns="220472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ETHICS</a:t>
          </a:r>
          <a:endParaRPr lang="en-US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+mj-lt"/>
            </a:rPr>
            <a:t>Moral principles that govern a person’s or group’s </a:t>
          </a:r>
          <a:r>
            <a:rPr lang="en-US" sz="2400" kern="1200" dirty="0" err="1" smtClean="0">
              <a:latin typeface="+mj-lt"/>
            </a:rPr>
            <a:t>behaviour</a:t>
          </a:r>
          <a:r>
            <a:rPr lang="en-US" sz="2400" kern="1200" dirty="0" smtClean="0">
              <a:latin typeface="+mj-lt"/>
            </a:rPr>
            <a:t> and judgement of what is ‘right’</a:t>
          </a:r>
          <a:endParaRPr lang="en-US" sz="2400" kern="1200" dirty="0">
            <a:latin typeface="+mj-lt"/>
          </a:endParaRPr>
        </a:p>
      </dsp:txBody>
      <dsp:txXfrm rot="10800000">
        <a:off x="2550330" y="2666032"/>
        <a:ext cx="5679264" cy="1971972"/>
      </dsp:txXfrm>
    </dsp:sp>
    <dsp:sp modelId="{1FE9F427-EFF8-44F1-AF3B-C70C2A8A1C52}">
      <dsp:nvSpPr>
        <dsp:cNvPr id="0" name=""/>
        <dsp:cNvSpPr/>
      </dsp:nvSpPr>
      <dsp:spPr>
        <a:xfrm>
          <a:off x="653662" y="2438405"/>
          <a:ext cx="2199609" cy="219960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5">
              <a:tint val="50000"/>
              <a:hueOff val="-1776487"/>
              <a:satOff val="-2230"/>
              <a:lumOff val="-15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2F3F6E3-0ADC-4CB1-847B-A11971FD55A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2090876-B3B6-441C-9199-AD6BDEC0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31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39C33D-6A18-4BBF-BD65-7611698DB9AC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60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F536C2-A0FC-4A7E-9648-667125C6A91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90876-B3B6-441C-9199-AD6BDEC020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7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90876-B3B6-441C-9199-AD6BDEC020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5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90876-B3B6-441C-9199-AD6BDEC020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90876-B3B6-441C-9199-AD6BDEC020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19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90876-B3B6-441C-9199-AD6BDEC020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59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6B6250-6BF8-4C06-B6C5-F9CAD2EE0E53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90876-B3B6-441C-9199-AD6BDEC020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0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D39C8E-E8F9-4D39-A520-4F41B7A8B419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4421188"/>
            <a:ext cx="587375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1DF1C4-7175-46F9-A8F0-5051657CB178}" type="slidenum">
              <a:rPr lang="en-GB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2775"/>
            <a:ext cx="5100638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FF77B-5565-4FBD-B261-B50434619294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4A42-8FB5-4442-B3FF-40ED11B8F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3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D87B0-9205-4DAB-8C6D-874592C59D33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5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35A5DECB-6748-4206-AF21-B130EFE29711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B7BFCC0E-167E-4C06-A6A4-4E9D74514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pic>
        <p:nvPicPr>
          <p:cNvPr id="1034" name="Picture 1" descr="http://www.businessmobility.org/images/APECLogofromwebsite.gif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64250"/>
            <a:ext cx="13446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url?sa=i&amp;rct=j&amp;q=&amp;esrc=s&amp;frm=1&amp;source=images&amp;cd=&amp;cad=rja&amp;uact=8&amp;ved=0CAcQjRw&amp;url=http://www.oandp.com/articles/2014-02_01.asp&amp;ei=4jOWVZnbNJH48QWRyLjACw&amp;bvm=bv.96952980,d.dGc&amp;psig=AFQjCNHOaoKFh6pAi4DkvZu9yFwTQpPDwA&amp;ust=143599341813786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743200"/>
          </a:xfrm>
        </p:spPr>
        <p:txBody>
          <a:bodyPr anchor="ctr"/>
          <a:lstStyle/>
          <a:p>
            <a:pPr algn="ctr" eaLnBrk="1" hangingPunct="1"/>
            <a:r>
              <a:rPr lang="en-CA" altLang="en-US" sz="3600" b="1" smtClean="0"/>
              <a:t>Setting the Scene: </a:t>
            </a:r>
            <a:br>
              <a:rPr lang="en-CA" altLang="en-US" sz="3600" b="1" smtClean="0"/>
            </a:br>
            <a:r>
              <a:rPr lang="en-CA" altLang="en-US" sz="3600" b="1" smtClean="0"/>
              <a:t>The Role of Ethics and Compliance </a:t>
            </a:r>
            <a:br>
              <a:rPr lang="en-CA" altLang="en-US" sz="3600" b="1" smtClean="0"/>
            </a:br>
            <a:r>
              <a:rPr lang="en-CA" altLang="en-US" sz="3600" b="1" smtClean="0"/>
              <a:t>in the Biopharmaceutical Market</a:t>
            </a:r>
            <a:br>
              <a:rPr lang="en-CA" altLang="en-US" sz="3600" b="1" smtClean="0"/>
            </a:br>
            <a:endParaRPr lang="en-US" altLang="en-US" sz="2800" b="1" smtClean="0"/>
          </a:p>
        </p:txBody>
      </p:sp>
      <p:pic>
        <p:nvPicPr>
          <p:cNvPr id="4099" name="Picture 1" descr="http://www.businessmobility.org/images/APECLogofromwebsi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13" y="4572000"/>
            <a:ext cx="3011487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7772400" y="5934075"/>
            <a:ext cx="137160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/>
            <a:r>
              <a:rPr lang="en-US" altLang="en-US" sz="4000" b="1" smtClean="0"/>
              <a:t>Key Components of a </a:t>
            </a:r>
            <a:br>
              <a:rPr lang="en-US" altLang="en-US" sz="4000" b="1" smtClean="0"/>
            </a:br>
            <a:r>
              <a:rPr lang="en-US" altLang="en-US" sz="4000" b="1" smtClean="0"/>
              <a:t>Compliance Programme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122488"/>
            <a:ext cx="8458200" cy="4430712"/>
          </a:xfrm>
        </p:spPr>
        <p:txBody>
          <a:bodyPr/>
          <a:lstStyle/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Written Policies &amp; Procedures</a:t>
            </a:r>
          </a:p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Designated Compliance Officer and Committee</a:t>
            </a:r>
          </a:p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Effective Training and Education</a:t>
            </a:r>
          </a:p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Clear lines of Communication</a:t>
            </a:r>
          </a:p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Auditing and Monitoring</a:t>
            </a:r>
          </a:p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Enforcement and Disciplinary Actions</a:t>
            </a:r>
          </a:p>
          <a:p>
            <a:pPr marL="419100" indent="-457200">
              <a:lnSpc>
                <a:spcPct val="150000"/>
              </a:lnSpc>
              <a:buClr>
                <a:schemeClr val="accent1"/>
              </a:buClr>
              <a:buFont typeface="Calibri" pitchFamily="34" charset="0"/>
              <a:buAutoNum type="arabicPeriod"/>
              <a:defRPr/>
            </a:pPr>
            <a:r>
              <a:rPr lang="en-US" altLang="en-US" sz="2000" b="1" dirty="0" smtClean="0">
                <a:latin typeface="+mj-lt"/>
              </a:rPr>
              <a:t>Response to Detected Problems &amp; Corrective Actions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altLang="en-US" sz="4400" b="1" smtClean="0"/>
              <a:t>Who Owns Compliance?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85000"/>
              <a:defRPr/>
            </a:pPr>
            <a:r>
              <a:rPr lang="en-AU" dirty="0">
                <a:latin typeface="+mj-lt"/>
              </a:rPr>
              <a:t>R</a:t>
            </a:r>
            <a:r>
              <a:rPr lang="en-AU" dirty="0" smtClean="0">
                <a:latin typeface="+mj-lt"/>
              </a:rPr>
              <a:t>isk of ‘Compliance’ usually thought to be the responsibility of ‘the Compliance Department / Officer’</a:t>
            </a:r>
          </a:p>
          <a:p>
            <a:pPr>
              <a:buClr>
                <a:schemeClr val="accent1"/>
              </a:buClr>
              <a:buSzPct val="85000"/>
              <a:defRPr/>
            </a:pPr>
            <a:r>
              <a:rPr lang="en-AU" dirty="0" smtClean="0">
                <a:latin typeface="+mj-lt"/>
              </a:rPr>
              <a:t>Transition from a ‘culture of compliance’ to ‘values-based decision making’ </a:t>
            </a:r>
          </a:p>
          <a:p>
            <a:pPr>
              <a:buClr>
                <a:schemeClr val="accent1"/>
              </a:buClr>
              <a:buSzPct val="85000"/>
              <a:defRPr/>
            </a:pPr>
            <a:r>
              <a:rPr lang="en-AU" dirty="0" smtClean="0">
                <a:latin typeface="+mj-lt"/>
              </a:rPr>
              <a:t>From making ‘rules-based’ decisions to ‘ethical’ decisions</a:t>
            </a:r>
          </a:p>
          <a:p>
            <a:pPr>
              <a:buClr>
                <a:schemeClr val="accent1"/>
              </a:buClr>
              <a:buSzPct val="85000"/>
              <a:defRPr/>
            </a:pPr>
            <a:r>
              <a:rPr lang="en-AU" b="1" dirty="0" smtClean="0">
                <a:latin typeface="+mj-lt"/>
              </a:rPr>
              <a:t>Every  employee is ultimately responsible for ethical business practices</a:t>
            </a:r>
          </a:p>
          <a:p>
            <a:pPr>
              <a:buClr>
                <a:schemeClr val="accent1"/>
              </a:buClr>
              <a:defRPr/>
            </a:pPr>
            <a:endParaRPr lang="en-AU" dirty="0" smtClean="0">
              <a:latin typeface="+mj-lt"/>
            </a:endParaRPr>
          </a:p>
          <a:p>
            <a:pPr>
              <a:buClr>
                <a:schemeClr val="accent1"/>
              </a:buClr>
              <a:defRPr/>
            </a:pPr>
            <a:endParaRPr lang="en-A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solidFill>
                  <a:srgbClr val="04617B"/>
                </a:solidFill>
              </a:rPr>
              <a:t>Overview</a:t>
            </a:r>
            <a:endParaRPr lang="en-US" altLang="en-US" sz="3200" b="1" smtClean="0">
              <a:solidFill>
                <a:srgbClr val="04617B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125738"/>
            <a:ext cx="7848600" cy="457200"/>
          </a:xfrm>
          <a:prstGeom prst="roundRect">
            <a:avLst/>
          </a:prstGeom>
          <a:gradFill>
            <a:gsLst>
              <a:gs pos="0">
                <a:schemeClr val="accent1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latin typeface="+mj-lt"/>
              </a:rPr>
              <a:t>Perception of the </a:t>
            </a:r>
            <a:r>
              <a:rPr lang="en-US" sz="2800" dirty="0">
                <a:latin typeface="+mj-lt"/>
              </a:rPr>
              <a:t>Biopharmaceutical Industry</a:t>
            </a:r>
            <a:endParaRPr lang="en-US" sz="2800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2842018"/>
            <a:ext cx="7848600" cy="457200"/>
          </a:xfrm>
          <a:prstGeom prst="roundRect">
            <a:avLst/>
          </a:prstGeom>
          <a:gradFill>
            <a:gsLst>
              <a:gs pos="0">
                <a:schemeClr val="accent1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latin typeface="+mj-lt"/>
              </a:rPr>
              <a:t>What is Changing &amp; Why Change?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7200" y="3565108"/>
            <a:ext cx="7848600" cy="457200"/>
          </a:xfrm>
          <a:prstGeom prst="roundRect">
            <a:avLst/>
          </a:prstGeom>
          <a:gradFill>
            <a:gsLst>
              <a:gs pos="0">
                <a:schemeClr val="accent1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latin typeface="+mj-lt"/>
              </a:rPr>
              <a:t>Industry Stakeholders – </a:t>
            </a:r>
            <a:r>
              <a:rPr lang="en-US" sz="2800" i="1" dirty="0">
                <a:latin typeface="+mj-lt"/>
              </a:rPr>
              <a:t>Why they matter</a:t>
            </a:r>
            <a:r>
              <a:rPr lang="en-US" sz="2800" i="1" dirty="0">
                <a:latin typeface="+mj-lt"/>
              </a:rPr>
              <a:t>?</a:t>
            </a:r>
            <a:endParaRPr lang="en-US" sz="28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4281388"/>
            <a:ext cx="7848600" cy="457200"/>
          </a:xfrm>
          <a:prstGeom prst="roundRect">
            <a:avLst/>
          </a:prstGeom>
          <a:gradFill>
            <a:gsLst>
              <a:gs pos="0">
                <a:schemeClr val="accent1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latin typeface="+mj-lt"/>
              </a:rPr>
              <a:t>HCPs: I</a:t>
            </a:r>
            <a:r>
              <a:rPr lang="en-US" sz="2800" dirty="0">
                <a:latin typeface="+mj-lt"/>
              </a:rPr>
              <a:t>ndustry’s Most </a:t>
            </a:r>
            <a:r>
              <a:rPr lang="en-US" sz="2800" dirty="0">
                <a:latin typeface="+mj-lt"/>
              </a:rPr>
              <a:t>S</a:t>
            </a:r>
            <a:r>
              <a:rPr lang="en-US" sz="2800" dirty="0">
                <a:latin typeface="+mj-lt"/>
              </a:rPr>
              <a:t>ignificant </a:t>
            </a:r>
            <a:r>
              <a:rPr lang="en-US" sz="2800" dirty="0">
                <a:latin typeface="+mj-lt"/>
              </a:rPr>
              <a:t>I</a:t>
            </a:r>
            <a:r>
              <a:rPr lang="en-US" sz="2800" dirty="0">
                <a:latin typeface="+mj-lt"/>
              </a:rPr>
              <a:t>nterface</a:t>
            </a:r>
            <a:endParaRPr lang="en-US" sz="2800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4997668"/>
            <a:ext cx="7848600" cy="457200"/>
          </a:xfrm>
          <a:prstGeom prst="roundRect">
            <a:avLst/>
          </a:prstGeom>
          <a:gradFill>
            <a:gsLst>
              <a:gs pos="0">
                <a:schemeClr val="accent1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>
                <a:latin typeface="+mj-lt"/>
              </a:rPr>
              <a:t>Ethics vs. Compliance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sz="3200" b="1" smtClean="0">
                <a:solidFill>
                  <a:srgbClr val="04617B"/>
                </a:solidFill>
              </a:rPr>
              <a:t>Perception of the Biopharmaceutical Industry</a:t>
            </a:r>
            <a:endParaRPr lang="en-US" altLang="en-US" b="1" smtClean="0">
              <a:solidFill>
                <a:srgbClr val="04617B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06563"/>
            <a:ext cx="8458200" cy="4389437"/>
          </a:xfrm>
        </p:spPr>
        <p:txBody>
          <a:bodyPr/>
          <a:lstStyle/>
          <a:p>
            <a:pPr>
              <a:buClr>
                <a:schemeClr val="accent1"/>
              </a:buClr>
              <a:defRPr/>
            </a:pPr>
            <a:r>
              <a:rPr lang="en-AU" dirty="0">
                <a:latin typeface="+mj-lt"/>
              </a:rPr>
              <a:t>N</a:t>
            </a:r>
            <a:r>
              <a:rPr lang="en-AU" dirty="0" smtClean="0">
                <a:latin typeface="+mj-lt"/>
              </a:rPr>
              <a:t>egative perceptions of the biopharmaceutical industry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 smtClean="0">
                <a:latin typeface="+mj-lt"/>
              </a:rPr>
              <a:t>Media publicises negative stories; rarely positive stories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 smtClean="0">
                <a:latin typeface="+mj-lt"/>
              </a:rPr>
              <a:t>Recent stories in the United States, China and elsewhere</a:t>
            </a:r>
          </a:p>
          <a:p>
            <a:pPr>
              <a:buClr>
                <a:schemeClr val="accent1"/>
              </a:buClr>
              <a:defRPr/>
            </a:pPr>
            <a:r>
              <a:rPr lang="en-AU" dirty="0" smtClean="0">
                <a:latin typeface="+mj-lt"/>
              </a:rPr>
              <a:t>Increasing demands for openness and transparency not experienced by other industry sectors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 smtClean="0">
                <a:latin typeface="+mj-lt"/>
              </a:rPr>
              <a:t>Disclosure of clinical trial data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 smtClean="0">
                <a:latin typeface="+mj-lt"/>
              </a:rPr>
              <a:t>US Sunshine Act; EFPIA transparency model; JPMA transparency Code; Australian transparency model</a:t>
            </a:r>
          </a:p>
          <a:p>
            <a:pPr lvl="1">
              <a:defRPr/>
            </a:pPr>
            <a:endParaRPr lang="en-AU" dirty="0" smtClean="0">
              <a:latin typeface="+mj-lt"/>
            </a:endParaRPr>
          </a:p>
          <a:p>
            <a:pPr lvl="1">
              <a:defRPr/>
            </a:pPr>
            <a:endParaRPr lang="en-A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4400" b="1" smtClean="0"/>
              <a:t>What is Changing &amp; Why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610600" cy="4389437"/>
          </a:xfrm>
        </p:spPr>
        <p:txBody>
          <a:bodyPr/>
          <a:lstStyle/>
          <a:p>
            <a:pPr>
              <a:buClr>
                <a:schemeClr val="accent1"/>
              </a:buClr>
              <a:defRPr/>
            </a:pPr>
            <a:r>
              <a:rPr lang="en-US" altLang="en-US" sz="2400" dirty="0" smtClean="0">
                <a:latin typeface="+mj-lt"/>
              </a:rPr>
              <a:t> Public and Government expectations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Demand for healthcare is increasing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Affordability &amp; accessibility challenged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Transparency demanded (payments / relationships / data)</a:t>
            </a:r>
          </a:p>
          <a:p>
            <a:pPr>
              <a:buClr>
                <a:schemeClr val="accent1"/>
              </a:buClr>
              <a:defRPr/>
            </a:pPr>
            <a:r>
              <a:rPr lang="en-US" altLang="en-US" sz="2400" dirty="0" smtClean="0">
                <a:latin typeface="+mj-lt"/>
              </a:rPr>
              <a:t> New and reinforced laws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US Foreign Corrupt Practices Act &amp; UK Bribery Act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Local </a:t>
            </a:r>
            <a:r>
              <a:rPr lang="en-US" altLang="en-US" dirty="0">
                <a:latin typeface="+mj-lt"/>
              </a:rPr>
              <a:t>L</a:t>
            </a:r>
            <a:r>
              <a:rPr lang="en-US" altLang="en-US" dirty="0" smtClean="0">
                <a:latin typeface="+mj-lt"/>
              </a:rPr>
              <a:t>aws </a:t>
            </a:r>
            <a:r>
              <a:rPr lang="en-US" altLang="en-US" dirty="0">
                <a:latin typeface="+mj-lt"/>
              </a:rPr>
              <a:t>U</a:t>
            </a:r>
            <a:r>
              <a:rPr lang="en-US" altLang="en-US" dirty="0" smtClean="0">
                <a:latin typeface="+mj-lt"/>
              </a:rPr>
              <a:t>pdated / OECD Anti-Bribery Convention</a:t>
            </a:r>
          </a:p>
          <a:p>
            <a:pPr>
              <a:buClr>
                <a:schemeClr val="accent1"/>
              </a:buClr>
              <a:defRPr/>
            </a:pPr>
            <a:r>
              <a:rPr lang="en-US" altLang="en-US" sz="2400" dirty="0" smtClean="0">
                <a:latin typeface="+mj-lt"/>
              </a:rPr>
              <a:t> Competition driving change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Local vs. international companies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latin typeface="+mj-lt"/>
              </a:rPr>
              <a:t>Generics vs. branded / patented</a:t>
            </a:r>
          </a:p>
          <a:p>
            <a:pPr>
              <a:buClr>
                <a:schemeClr val="accent1"/>
              </a:buClr>
              <a:buFont typeface="Wingdings 2" pitchFamily="18" charset="2"/>
              <a:buNone/>
              <a:defRPr/>
            </a:pP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27075" y="381000"/>
            <a:ext cx="7959725" cy="744538"/>
          </a:xfrm>
        </p:spPr>
        <p:txBody>
          <a:bodyPr/>
          <a:lstStyle/>
          <a:p>
            <a:pPr algn="ctr"/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/>
            </a:r>
            <a:br>
              <a:rPr lang="en-US" altLang="en-US" sz="4000" b="1" smtClean="0"/>
            </a:br>
            <a:r>
              <a:rPr lang="en-US" altLang="en-US" sz="4000" b="1" smtClean="0"/>
              <a:t>Industry Stakeholders</a:t>
            </a:r>
          </a:p>
        </p:txBody>
      </p:sp>
      <p:pic>
        <p:nvPicPr>
          <p:cNvPr id="8195" name="Picture 1027" descr="MP0002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2611438"/>
            <a:ext cx="1666875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63"/>
          <p:cNvGrpSpPr>
            <a:grpSpLocks/>
          </p:cNvGrpSpPr>
          <p:nvPr/>
        </p:nvGrpSpPr>
        <p:grpSpPr bwMode="auto">
          <a:xfrm>
            <a:off x="727075" y="1497013"/>
            <a:ext cx="3181350" cy="1152525"/>
            <a:chOff x="458" y="943"/>
            <a:chExt cx="2004" cy="726"/>
          </a:xfrm>
        </p:grpSpPr>
        <p:sp>
          <p:nvSpPr>
            <p:cNvPr id="8228" name="Line 1028"/>
            <p:cNvSpPr>
              <a:spLocks noChangeShapeType="1"/>
            </p:cNvSpPr>
            <p:nvPr/>
          </p:nvSpPr>
          <p:spPr bwMode="auto">
            <a:xfrm>
              <a:off x="1868" y="1453"/>
              <a:ext cx="594" cy="21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  <p:sp>
          <p:nvSpPr>
            <p:cNvPr id="8229" name="Rectangle 1029"/>
            <p:cNvSpPr>
              <a:spLocks noChangeArrowheads="1"/>
            </p:cNvSpPr>
            <p:nvPr/>
          </p:nvSpPr>
          <p:spPr bwMode="auto">
            <a:xfrm>
              <a:off x="458" y="943"/>
              <a:ext cx="1422" cy="258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22225" algn="ctr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lIns="86400" tIns="43200" rIns="86400" bIns="43200" anchor="ctr"/>
            <a:lstStyle>
              <a:lvl1pPr defTabSz="855663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defTabSz="855663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defTabSz="855663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defTabSz="855663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defTabSz="855663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2000">
                  <a:solidFill>
                    <a:srgbClr val="004182"/>
                  </a:solidFill>
                  <a:latin typeface="Arial" charset="0"/>
                </a:rPr>
                <a:t>Media</a:t>
              </a:r>
            </a:p>
          </p:txBody>
        </p:sp>
        <p:sp>
          <p:nvSpPr>
            <p:cNvPr id="8230" name="Rectangle 1030"/>
            <p:cNvSpPr>
              <a:spLocks noChangeArrowheads="1"/>
            </p:cNvSpPr>
            <p:nvPr/>
          </p:nvSpPr>
          <p:spPr bwMode="auto">
            <a:xfrm>
              <a:off x="458" y="1201"/>
              <a:ext cx="1422" cy="264"/>
            </a:xfrm>
            <a:prstGeom prst="rect">
              <a:avLst/>
            </a:prstGeom>
            <a:noFill/>
            <a:ln w="22225" algn="ctr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6400" tIns="43200" rIns="86400" bIns="43200" anchor="ctr"/>
            <a:lstStyle>
              <a:lvl1pPr defTabSz="855663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defTabSz="855663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defTabSz="855663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defTabSz="855663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defTabSz="855663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defTabSz="8556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>
                  <a:solidFill>
                    <a:srgbClr val="004182"/>
                  </a:solidFill>
                  <a:latin typeface="Arial" charset="0"/>
                </a:rPr>
                <a:t>Coverage</a:t>
              </a:r>
            </a:p>
          </p:txBody>
        </p:sp>
      </p:grpSp>
      <p:grpSp>
        <p:nvGrpSpPr>
          <p:cNvPr id="5" name="Group 1057"/>
          <p:cNvGrpSpPr>
            <a:grpSpLocks/>
          </p:cNvGrpSpPr>
          <p:nvPr/>
        </p:nvGrpSpPr>
        <p:grpSpPr bwMode="auto">
          <a:xfrm>
            <a:off x="5362575" y="1497013"/>
            <a:ext cx="3181350" cy="1149350"/>
            <a:chOff x="3378" y="943"/>
            <a:chExt cx="2004" cy="724"/>
          </a:xfrm>
        </p:grpSpPr>
        <p:grpSp>
          <p:nvGrpSpPr>
            <p:cNvPr id="8224" name="Group 1031"/>
            <p:cNvGrpSpPr>
              <a:grpSpLocks/>
            </p:cNvGrpSpPr>
            <p:nvPr/>
          </p:nvGrpSpPr>
          <p:grpSpPr bwMode="auto">
            <a:xfrm>
              <a:off x="3960" y="943"/>
              <a:ext cx="1422" cy="522"/>
              <a:chOff x="3808" y="1048"/>
              <a:chExt cx="1422" cy="522"/>
            </a:xfrm>
          </p:grpSpPr>
          <p:sp>
            <p:nvSpPr>
              <p:cNvPr id="8226" name="Rectangle 1032"/>
              <p:cNvSpPr>
                <a:spLocks noChangeArrowheads="1"/>
              </p:cNvSpPr>
              <p:nvPr/>
            </p:nvSpPr>
            <p:spPr bwMode="auto">
              <a:xfrm>
                <a:off x="3808" y="1048"/>
                <a:ext cx="1422" cy="258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222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2000">
                    <a:solidFill>
                      <a:srgbClr val="004182"/>
                    </a:solidFill>
                    <a:latin typeface="Arial" charset="0"/>
                  </a:rPr>
                  <a:t>Community</a:t>
                </a:r>
              </a:p>
            </p:txBody>
          </p:sp>
          <p:sp>
            <p:nvSpPr>
              <p:cNvPr id="8227" name="Rectangle 1033"/>
              <p:cNvSpPr>
                <a:spLocks noChangeArrowheads="1"/>
              </p:cNvSpPr>
              <p:nvPr/>
            </p:nvSpPr>
            <p:spPr bwMode="auto">
              <a:xfrm>
                <a:off x="3808" y="1306"/>
                <a:ext cx="1422" cy="264"/>
              </a:xfrm>
              <a:prstGeom prst="rect">
                <a:avLst/>
              </a:prstGeom>
              <a:noFill/>
              <a:ln w="22225" algn="ctr">
                <a:solidFill>
                  <a:srgbClr val="000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1600">
                    <a:solidFill>
                      <a:srgbClr val="004182"/>
                    </a:solidFill>
                    <a:latin typeface="Arial" charset="0"/>
                  </a:rPr>
                  <a:t>Legitimacy</a:t>
                </a:r>
              </a:p>
            </p:txBody>
          </p:sp>
        </p:grpSp>
        <p:sp>
          <p:nvSpPr>
            <p:cNvPr id="8225" name="Line 1049"/>
            <p:cNvSpPr>
              <a:spLocks noChangeShapeType="1"/>
            </p:cNvSpPr>
            <p:nvPr/>
          </p:nvSpPr>
          <p:spPr bwMode="auto">
            <a:xfrm flipH="1">
              <a:off x="3378" y="1451"/>
              <a:ext cx="594" cy="21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</p:grpSp>
      <p:grpSp>
        <p:nvGrpSpPr>
          <p:cNvPr id="10" name="Group 1062"/>
          <p:cNvGrpSpPr>
            <a:grpSpLocks/>
          </p:cNvGrpSpPr>
          <p:nvPr/>
        </p:nvGrpSpPr>
        <p:grpSpPr bwMode="auto">
          <a:xfrm>
            <a:off x="250825" y="3157538"/>
            <a:ext cx="3271838" cy="828675"/>
            <a:chOff x="158" y="1989"/>
            <a:chExt cx="2061" cy="522"/>
          </a:xfrm>
        </p:grpSpPr>
        <p:grpSp>
          <p:nvGrpSpPr>
            <p:cNvPr id="8220" name="Group 1046"/>
            <p:cNvGrpSpPr>
              <a:grpSpLocks/>
            </p:cNvGrpSpPr>
            <p:nvPr/>
          </p:nvGrpSpPr>
          <p:grpSpPr bwMode="auto">
            <a:xfrm>
              <a:off x="158" y="1989"/>
              <a:ext cx="1422" cy="522"/>
              <a:chOff x="360" y="1920"/>
              <a:chExt cx="1422" cy="522"/>
            </a:xfrm>
          </p:grpSpPr>
          <p:sp>
            <p:nvSpPr>
              <p:cNvPr id="8222" name="Rectangle 1047"/>
              <p:cNvSpPr>
                <a:spLocks noChangeArrowheads="1"/>
              </p:cNvSpPr>
              <p:nvPr/>
            </p:nvSpPr>
            <p:spPr bwMode="auto">
              <a:xfrm>
                <a:off x="360" y="1920"/>
                <a:ext cx="1422" cy="258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2000">
                    <a:solidFill>
                      <a:srgbClr val="004182"/>
                    </a:solidFill>
                    <a:latin typeface="Arial" charset="0"/>
                  </a:rPr>
                  <a:t>NGOs</a:t>
                </a:r>
              </a:p>
            </p:txBody>
          </p:sp>
          <p:sp>
            <p:nvSpPr>
              <p:cNvPr id="8223" name="Rectangle 1048"/>
              <p:cNvSpPr>
                <a:spLocks noChangeArrowheads="1"/>
              </p:cNvSpPr>
              <p:nvPr/>
            </p:nvSpPr>
            <p:spPr bwMode="auto">
              <a:xfrm>
                <a:off x="360" y="2178"/>
                <a:ext cx="1422" cy="264"/>
              </a:xfrm>
              <a:prstGeom prst="rect">
                <a:avLst/>
              </a:prstGeom>
              <a:noFill/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1600">
                    <a:solidFill>
                      <a:srgbClr val="004182"/>
                    </a:solidFill>
                    <a:latin typeface="Arial" charset="0"/>
                  </a:rPr>
                  <a:t>Advocacy</a:t>
                </a:r>
              </a:p>
            </p:txBody>
          </p:sp>
        </p:grpSp>
        <p:sp>
          <p:nvSpPr>
            <p:cNvPr id="8221" name="Line 1050"/>
            <p:cNvSpPr>
              <a:spLocks noChangeShapeType="1"/>
            </p:cNvSpPr>
            <p:nvPr/>
          </p:nvSpPr>
          <p:spPr bwMode="auto">
            <a:xfrm>
              <a:off x="1565" y="2251"/>
              <a:ext cx="654" cy="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</p:grpSp>
      <p:grpSp>
        <p:nvGrpSpPr>
          <p:cNvPr id="15" name="Group 1058"/>
          <p:cNvGrpSpPr>
            <a:grpSpLocks/>
          </p:cNvGrpSpPr>
          <p:nvPr/>
        </p:nvGrpSpPr>
        <p:grpSpPr bwMode="auto">
          <a:xfrm>
            <a:off x="5626100" y="3157538"/>
            <a:ext cx="3295650" cy="828675"/>
            <a:chOff x="3544" y="1989"/>
            <a:chExt cx="2076" cy="522"/>
          </a:xfrm>
        </p:grpSpPr>
        <p:grpSp>
          <p:nvGrpSpPr>
            <p:cNvPr id="8216" name="Group 1034"/>
            <p:cNvGrpSpPr>
              <a:grpSpLocks/>
            </p:cNvGrpSpPr>
            <p:nvPr/>
          </p:nvGrpSpPr>
          <p:grpSpPr bwMode="auto">
            <a:xfrm>
              <a:off x="4198" y="1989"/>
              <a:ext cx="1422" cy="522"/>
              <a:chOff x="3962" y="1916"/>
              <a:chExt cx="1422" cy="522"/>
            </a:xfrm>
          </p:grpSpPr>
          <p:sp>
            <p:nvSpPr>
              <p:cNvPr id="8218" name="Rectangle 1035"/>
              <p:cNvSpPr>
                <a:spLocks noChangeArrowheads="1"/>
              </p:cNvSpPr>
              <p:nvPr/>
            </p:nvSpPr>
            <p:spPr bwMode="auto">
              <a:xfrm>
                <a:off x="3962" y="1916"/>
                <a:ext cx="1422" cy="258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2000">
                    <a:solidFill>
                      <a:srgbClr val="004182"/>
                    </a:solidFill>
                    <a:latin typeface="Arial" charset="0"/>
                  </a:rPr>
                  <a:t>Government</a:t>
                </a:r>
              </a:p>
            </p:txBody>
          </p:sp>
          <p:sp>
            <p:nvSpPr>
              <p:cNvPr id="8219" name="Rectangle 1036"/>
              <p:cNvSpPr>
                <a:spLocks noChangeArrowheads="1"/>
              </p:cNvSpPr>
              <p:nvPr/>
            </p:nvSpPr>
            <p:spPr bwMode="auto">
              <a:xfrm>
                <a:off x="3962" y="2174"/>
                <a:ext cx="1422" cy="264"/>
              </a:xfrm>
              <a:prstGeom prst="rect">
                <a:avLst/>
              </a:prstGeom>
              <a:noFill/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1600">
                    <a:solidFill>
                      <a:srgbClr val="004182"/>
                    </a:solidFill>
                    <a:latin typeface="Arial" charset="0"/>
                  </a:rPr>
                  <a:t>Access</a:t>
                </a:r>
              </a:p>
            </p:txBody>
          </p:sp>
        </p:grpSp>
        <p:sp>
          <p:nvSpPr>
            <p:cNvPr id="8217" name="Line 1051"/>
            <p:cNvSpPr>
              <a:spLocks noChangeShapeType="1"/>
            </p:cNvSpPr>
            <p:nvPr/>
          </p:nvSpPr>
          <p:spPr bwMode="auto">
            <a:xfrm flipH="1">
              <a:off x="3544" y="2247"/>
              <a:ext cx="654" cy="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</p:grpSp>
      <p:grpSp>
        <p:nvGrpSpPr>
          <p:cNvPr id="20" name="Group 1061"/>
          <p:cNvGrpSpPr>
            <a:grpSpLocks/>
          </p:cNvGrpSpPr>
          <p:nvPr/>
        </p:nvGrpSpPr>
        <p:grpSpPr bwMode="auto">
          <a:xfrm>
            <a:off x="473075" y="4297363"/>
            <a:ext cx="3244850" cy="1743075"/>
            <a:chOff x="298" y="2707"/>
            <a:chExt cx="2044" cy="1098"/>
          </a:xfrm>
        </p:grpSpPr>
        <p:grpSp>
          <p:nvGrpSpPr>
            <p:cNvPr id="8212" name="Group 1043"/>
            <p:cNvGrpSpPr>
              <a:grpSpLocks/>
            </p:cNvGrpSpPr>
            <p:nvPr/>
          </p:nvGrpSpPr>
          <p:grpSpPr bwMode="auto">
            <a:xfrm>
              <a:off x="298" y="3283"/>
              <a:ext cx="1422" cy="522"/>
              <a:chOff x="368" y="2780"/>
              <a:chExt cx="1422" cy="522"/>
            </a:xfrm>
          </p:grpSpPr>
          <p:sp>
            <p:nvSpPr>
              <p:cNvPr id="8214" name="Rectangle 1044"/>
              <p:cNvSpPr>
                <a:spLocks noChangeArrowheads="1"/>
              </p:cNvSpPr>
              <p:nvPr/>
            </p:nvSpPr>
            <p:spPr bwMode="auto">
              <a:xfrm>
                <a:off x="368" y="2780"/>
                <a:ext cx="1422" cy="258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2000">
                    <a:solidFill>
                      <a:srgbClr val="004182"/>
                    </a:solidFill>
                    <a:latin typeface="Arial" charset="0"/>
                  </a:rPr>
                  <a:t>Investors</a:t>
                </a:r>
              </a:p>
            </p:txBody>
          </p:sp>
          <p:sp>
            <p:nvSpPr>
              <p:cNvPr id="8215" name="Rectangle 1045"/>
              <p:cNvSpPr>
                <a:spLocks noChangeArrowheads="1"/>
              </p:cNvSpPr>
              <p:nvPr/>
            </p:nvSpPr>
            <p:spPr bwMode="auto">
              <a:xfrm>
                <a:off x="368" y="3038"/>
                <a:ext cx="1422" cy="264"/>
              </a:xfrm>
              <a:prstGeom prst="rect">
                <a:avLst/>
              </a:prstGeom>
              <a:noFill/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1600">
                    <a:solidFill>
                      <a:srgbClr val="004182"/>
                    </a:solidFill>
                    <a:latin typeface="Arial" charset="0"/>
                  </a:rPr>
                  <a:t>Money</a:t>
                </a:r>
              </a:p>
            </p:txBody>
          </p:sp>
        </p:grpSp>
        <p:sp>
          <p:nvSpPr>
            <p:cNvPr id="8213" name="Line 1052"/>
            <p:cNvSpPr>
              <a:spLocks noChangeShapeType="1"/>
            </p:cNvSpPr>
            <p:nvPr/>
          </p:nvSpPr>
          <p:spPr bwMode="auto">
            <a:xfrm flipV="1">
              <a:off x="1712" y="2707"/>
              <a:ext cx="630" cy="57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</p:grpSp>
      <p:grpSp>
        <p:nvGrpSpPr>
          <p:cNvPr id="25" name="Group 1059"/>
          <p:cNvGrpSpPr>
            <a:grpSpLocks/>
          </p:cNvGrpSpPr>
          <p:nvPr/>
        </p:nvGrpSpPr>
        <p:grpSpPr bwMode="auto">
          <a:xfrm>
            <a:off x="5419725" y="4303713"/>
            <a:ext cx="3251200" cy="1522412"/>
            <a:chOff x="3414" y="2711"/>
            <a:chExt cx="2048" cy="959"/>
          </a:xfrm>
        </p:grpSpPr>
        <p:grpSp>
          <p:nvGrpSpPr>
            <p:cNvPr id="8208" name="Group 1037"/>
            <p:cNvGrpSpPr>
              <a:grpSpLocks/>
            </p:cNvGrpSpPr>
            <p:nvPr/>
          </p:nvGrpSpPr>
          <p:grpSpPr bwMode="auto">
            <a:xfrm>
              <a:off x="4040" y="3148"/>
              <a:ext cx="1422" cy="522"/>
              <a:chOff x="3636" y="2811"/>
              <a:chExt cx="1422" cy="522"/>
            </a:xfrm>
          </p:grpSpPr>
          <p:sp>
            <p:nvSpPr>
              <p:cNvPr id="8210" name="Rectangle 1038"/>
              <p:cNvSpPr>
                <a:spLocks noChangeArrowheads="1"/>
              </p:cNvSpPr>
              <p:nvPr/>
            </p:nvSpPr>
            <p:spPr bwMode="auto">
              <a:xfrm>
                <a:off x="3636" y="2811"/>
                <a:ext cx="1422" cy="258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2000">
                    <a:solidFill>
                      <a:srgbClr val="004182"/>
                    </a:solidFill>
                    <a:latin typeface="Arial" charset="0"/>
                  </a:rPr>
                  <a:t>Customer</a:t>
                </a:r>
              </a:p>
            </p:txBody>
          </p:sp>
          <p:sp>
            <p:nvSpPr>
              <p:cNvPr id="8211" name="Rectangle 1039"/>
              <p:cNvSpPr>
                <a:spLocks noChangeArrowheads="1"/>
              </p:cNvSpPr>
              <p:nvPr/>
            </p:nvSpPr>
            <p:spPr bwMode="auto">
              <a:xfrm>
                <a:off x="3636" y="3069"/>
                <a:ext cx="1422" cy="264"/>
              </a:xfrm>
              <a:prstGeom prst="rect">
                <a:avLst/>
              </a:prstGeom>
              <a:noFill/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1600">
                    <a:solidFill>
                      <a:srgbClr val="004182"/>
                    </a:solidFill>
                    <a:latin typeface="Arial" charset="0"/>
                  </a:rPr>
                  <a:t>Loyalty</a:t>
                </a:r>
              </a:p>
            </p:txBody>
          </p:sp>
        </p:grpSp>
        <p:sp>
          <p:nvSpPr>
            <p:cNvPr id="8209" name="Line 1053"/>
            <p:cNvSpPr>
              <a:spLocks noChangeShapeType="1"/>
            </p:cNvSpPr>
            <p:nvPr/>
          </p:nvSpPr>
          <p:spPr bwMode="auto">
            <a:xfrm flipH="1" flipV="1">
              <a:off x="3414" y="2711"/>
              <a:ext cx="630" cy="57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</p:grpSp>
      <p:grpSp>
        <p:nvGrpSpPr>
          <p:cNvPr id="30" name="Group 1060"/>
          <p:cNvGrpSpPr>
            <a:grpSpLocks/>
          </p:cNvGrpSpPr>
          <p:nvPr/>
        </p:nvGrpSpPr>
        <p:grpSpPr bwMode="auto">
          <a:xfrm>
            <a:off x="3505200" y="4333875"/>
            <a:ext cx="2257425" cy="1541463"/>
            <a:chOff x="2208" y="2730"/>
            <a:chExt cx="1422" cy="971"/>
          </a:xfrm>
        </p:grpSpPr>
        <p:grpSp>
          <p:nvGrpSpPr>
            <p:cNvPr id="8204" name="Group 1040"/>
            <p:cNvGrpSpPr>
              <a:grpSpLocks/>
            </p:cNvGrpSpPr>
            <p:nvPr/>
          </p:nvGrpSpPr>
          <p:grpSpPr bwMode="auto">
            <a:xfrm>
              <a:off x="2208" y="3179"/>
              <a:ext cx="1422" cy="522"/>
              <a:chOff x="2008" y="3010"/>
              <a:chExt cx="1422" cy="522"/>
            </a:xfrm>
          </p:grpSpPr>
          <p:sp>
            <p:nvSpPr>
              <p:cNvPr id="8206" name="Rectangle 1041"/>
              <p:cNvSpPr>
                <a:spLocks noChangeArrowheads="1"/>
              </p:cNvSpPr>
              <p:nvPr/>
            </p:nvSpPr>
            <p:spPr bwMode="auto">
              <a:xfrm>
                <a:off x="2008" y="3010"/>
                <a:ext cx="1422" cy="258"/>
              </a:xfrm>
              <a:prstGeom prst="rect">
                <a:avLst/>
              </a:prstGeom>
              <a:solidFill>
                <a:srgbClr val="FFCC99">
                  <a:alpha val="50195"/>
                </a:srgbClr>
              </a:solidFill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2000">
                    <a:solidFill>
                      <a:srgbClr val="004182"/>
                    </a:solidFill>
                    <a:latin typeface="Arial" charset="0"/>
                  </a:rPr>
                  <a:t>Employees</a:t>
                </a:r>
              </a:p>
            </p:txBody>
          </p:sp>
          <p:sp>
            <p:nvSpPr>
              <p:cNvPr id="8207" name="Rectangle 1042"/>
              <p:cNvSpPr>
                <a:spLocks noChangeArrowheads="1"/>
              </p:cNvSpPr>
              <p:nvPr/>
            </p:nvSpPr>
            <p:spPr bwMode="auto">
              <a:xfrm>
                <a:off x="2008" y="3268"/>
                <a:ext cx="1422" cy="264"/>
              </a:xfrm>
              <a:prstGeom prst="rect">
                <a:avLst/>
              </a:prstGeom>
              <a:noFill/>
              <a:ln w="22225" algn="ctr">
                <a:solidFill>
                  <a:srgbClr val="00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86400" tIns="43200" rIns="86400" bIns="43200" anchor="ctr"/>
              <a:lstStyle>
                <a:lvl1pPr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itchFamily="18" charset="0"/>
                  </a:defRPr>
                </a:lvl1pPr>
                <a:lvl2pPr marL="742950" indent="-285750" defTabSz="855663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itchFamily="18" charset="0"/>
                  </a:defRPr>
                </a:lvl2pPr>
                <a:lvl3pPr marL="1143000" indent="-228600" defTabSz="855663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itchFamily="18" charset="0"/>
                  </a:defRPr>
                </a:lvl3pPr>
                <a:lvl4pPr marL="1600200" indent="-228600" defTabSz="855663" eaLnBrk="0" hangingPunct="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4pPr>
                <a:lvl5pPr marL="2057400" indent="-228600" defTabSz="855663" eaLnBrk="0" hangingPunct="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5pPr>
                <a:lvl6pPr marL="25146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6pPr>
                <a:lvl7pPr marL="29718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7pPr>
                <a:lvl8pPr marL="34290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8pPr>
                <a:lvl9pPr marL="3886200" indent="-228600" defTabSz="8556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GB" altLang="en-US" sz="1600">
                    <a:solidFill>
                      <a:srgbClr val="004182"/>
                    </a:solidFill>
                    <a:latin typeface="Arial" charset="0"/>
                  </a:rPr>
                  <a:t>Commitment</a:t>
                </a:r>
              </a:p>
            </p:txBody>
          </p:sp>
        </p:grpSp>
        <p:sp>
          <p:nvSpPr>
            <p:cNvPr id="8205" name="Line 1054"/>
            <p:cNvSpPr>
              <a:spLocks noChangeShapeType="1"/>
            </p:cNvSpPr>
            <p:nvPr/>
          </p:nvSpPr>
          <p:spPr bwMode="auto">
            <a:xfrm rot="-5400000">
              <a:off x="2698" y="2949"/>
              <a:ext cx="444" cy="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86400" tIns="43200" rIns="86400" bIns="43200" anchor="ctr"/>
            <a:lstStyle/>
            <a:p>
              <a:endParaRPr lang="en-US"/>
            </a:p>
          </p:txBody>
        </p:sp>
      </p:grpSp>
      <p:sp>
        <p:nvSpPr>
          <p:cNvPr id="8203" name="Text Box 1055"/>
          <p:cNvSpPr txBox="1">
            <a:spLocks noChangeArrowheads="1"/>
          </p:cNvSpPr>
          <p:nvPr/>
        </p:nvSpPr>
        <p:spPr bwMode="auto">
          <a:xfrm>
            <a:off x="3281363" y="1125538"/>
            <a:ext cx="27257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3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00" tIns="43200" rIns="86400" bIns="43200">
            <a:spAutoFit/>
          </a:bodyPr>
          <a:lstStyle>
            <a:lvl1pPr defTabSz="855663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defTabSz="8556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defTabSz="855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defTabSz="855663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defTabSz="855663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defTabSz="855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defTabSz="855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defTabSz="855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defTabSz="855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i="1">
                <a:solidFill>
                  <a:srgbClr val="04617B"/>
                </a:solidFill>
                <a:latin typeface="Arial" charset="0"/>
              </a:rPr>
              <a:t>World of Opportunity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14350" y="838200"/>
            <a:ext cx="8229600" cy="541338"/>
          </a:xfrm>
        </p:spPr>
        <p:txBody>
          <a:bodyPr/>
          <a:lstStyle/>
          <a:p>
            <a:pPr algn="ctr"/>
            <a:r>
              <a:rPr lang="en-US" altLang="en-US" sz="3600" smtClean="0"/>
              <a:t>HCPs Represent Most Significant Interface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971800"/>
            <a:ext cx="9271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21"/>
          <p:cNvGrpSpPr>
            <a:grpSpLocks/>
          </p:cNvGrpSpPr>
          <p:nvPr/>
        </p:nvGrpSpPr>
        <p:grpSpPr bwMode="auto">
          <a:xfrm>
            <a:off x="3081338" y="1497013"/>
            <a:ext cx="963612" cy="889000"/>
            <a:chOff x="3378843" y="1124744"/>
            <a:chExt cx="964557" cy="888369"/>
          </a:xfrm>
        </p:grpSpPr>
        <p:grpSp>
          <p:nvGrpSpPr>
            <p:cNvPr id="9268" name="Group 14"/>
            <p:cNvGrpSpPr>
              <a:grpSpLocks/>
            </p:cNvGrpSpPr>
            <p:nvPr/>
          </p:nvGrpSpPr>
          <p:grpSpPr bwMode="auto">
            <a:xfrm>
              <a:off x="3435553" y="1124744"/>
              <a:ext cx="609600" cy="704056"/>
              <a:chOff x="3435553" y="1124744"/>
              <a:chExt cx="609600" cy="704056"/>
            </a:xfrm>
          </p:grpSpPr>
          <p:pic>
            <p:nvPicPr>
              <p:cNvPr id="9270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5553" y="12192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71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5200" y="1124744"/>
                <a:ext cx="304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269" name="TextBox 15"/>
            <p:cNvSpPr txBox="1">
              <a:spLocks noChangeArrowheads="1"/>
            </p:cNvSpPr>
            <p:nvPr/>
          </p:nvSpPr>
          <p:spPr bwMode="auto">
            <a:xfrm>
              <a:off x="3378843" y="1675215"/>
              <a:ext cx="964557" cy="337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Grants</a:t>
              </a:r>
            </a:p>
          </p:txBody>
        </p:sp>
      </p:grpSp>
      <p:grpSp>
        <p:nvGrpSpPr>
          <p:cNvPr id="9221" name="Group 22"/>
          <p:cNvGrpSpPr>
            <a:grpSpLocks/>
          </p:cNvGrpSpPr>
          <p:nvPr/>
        </p:nvGrpSpPr>
        <p:grpSpPr bwMode="auto">
          <a:xfrm>
            <a:off x="1447800" y="1828800"/>
            <a:ext cx="1219200" cy="1116013"/>
            <a:chOff x="1447800" y="1828800"/>
            <a:chExt cx="1219200" cy="1115587"/>
          </a:xfrm>
        </p:grpSpPr>
        <p:pic>
          <p:nvPicPr>
            <p:cNvPr id="926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828800"/>
              <a:ext cx="967005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7" name="TextBox 16"/>
            <p:cNvSpPr txBox="1">
              <a:spLocks noChangeArrowheads="1"/>
            </p:cNvSpPr>
            <p:nvPr/>
          </p:nvSpPr>
          <p:spPr bwMode="auto">
            <a:xfrm>
              <a:off x="1701800" y="2606378"/>
              <a:ext cx="965200" cy="338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CME</a:t>
              </a:r>
            </a:p>
          </p:txBody>
        </p:sp>
      </p:grpSp>
      <p:grpSp>
        <p:nvGrpSpPr>
          <p:cNvPr id="9222" name="Group 23"/>
          <p:cNvGrpSpPr>
            <a:grpSpLocks/>
          </p:cNvGrpSpPr>
          <p:nvPr/>
        </p:nvGrpSpPr>
        <p:grpSpPr bwMode="auto">
          <a:xfrm>
            <a:off x="866775" y="3200400"/>
            <a:ext cx="1308100" cy="1020763"/>
            <a:chOff x="867103" y="3200400"/>
            <a:chExt cx="1308537" cy="1021377"/>
          </a:xfrm>
        </p:grpSpPr>
        <p:pic>
          <p:nvPicPr>
            <p:cNvPr id="9264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900" y="3200400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5" name="TextBox 17"/>
            <p:cNvSpPr txBox="1">
              <a:spLocks noChangeArrowheads="1"/>
            </p:cNvSpPr>
            <p:nvPr/>
          </p:nvSpPr>
          <p:spPr bwMode="auto">
            <a:xfrm>
              <a:off x="867103" y="3883436"/>
              <a:ext cx="1308537" cy="338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Congresses</a:t>
              </a:r>
            </a:p>
          </p:txBody>
        </p:sp>
      </p:grpSp>
      <p:grpSp>
        <p:nvGrpSpPr>
          <p:cNvPr id="9223" name="Group 24"/>
          <p:cNvGrpSpPr>
            <a:grpSpLocks/>
          </p:cNvGrpSpPr>
          <p:nvPr/>
        </p:nvGrpSpPr>
        <p:grpSpPr bwMode="auto">
          <a:xfrm>
            <a:off x="1104900" y="4572000"/>
            <a:ext cx="1309688" cy="882650"/>
            <a:chOff x="1104900" y="4572000"/>
            <a:chExt cx="1309905" cy="882509"/>
          </a:xfrm>
        </p:grpSpPr>
        <p:pic>
          <p:nvPicPr>
            <p:cNvPr id="9262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957" y="4572000"/>
              <a:ext cx="964557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3" name="TextBox 18"/>
            <p:cNvSpPr txBox="1">
              <a:spLocks noChangeArrowheads="1"/>
            </p:cNvSpPr>
            <p:nvPr/>
          </p:nvSpPr>
          <p:spPr bwMode="auto">
            <a:xfrm>
              <a:off x="1104900" y="5116426"/>
              <a:ext cx="1309905" cy="33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Consulting</a:t>
              </a:r>
            </a:p>
          </p:txBody>
        </p:sp>
      </p:grpSp>
      <p:grpSp>
        <p:nvGrpSpPr>
          <p:cNvPr id="9224" name="Group 25"/>
          <p:cNvGrpSpPr>
            <a:grpSpLocks/>
          </p:cNvGrpSpPr>
          <p:nvPr/>
        </p:nvGrpSpPr>
        <p:grpSpPr bwMode="auto">
          <a:xfrm>
            <a:off x="3009900" y="5680075"/>
            <a:ext cx="1309688" cy="950913"/>
            <a:chOff x="3200400" y="5269607"/>
            <a:chExt cx="1309905" cy="951278"/>
          </a:xfrm>
        </p:grpSpPr>
        <p:pic>
          <p:nvPicPr>
            <p:cNvPr id="9260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1798" y="5269607"/>
              <a:ext cx="763355" cy="433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1" name="TextBox 19"/>
            <p:cNvSpPr txBox="1">
              <a:spLocks noChangeArrowheads="1"/>
            </p:cNvSpPr>
            <p:nvPr/>
          </p:nvSpPr>
          <p:spPr bwMode="auto">
            <a:xfrm>
              <a:off x="3200400" y="5636461"/>
              <a:ext cx="1309905" cy="58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Advisory Boards</a:t>
              </a:r>
            </a:p>
          </p:txBody>
        </p:sp>
      </p:grpSp>
      <p:grpSp>
        <p:nvGrpSpPr>
          <p:cNvPr id="9225" name="Group 26"/>
          <p:cNvGrpSpPr>
            <a:grpSpLocks/>
          </p:cNvGrpSpPr>
          <p:nvPr/>
        </p:nvGrpSpPr>
        <p:grpSpPr bwMode="auto">
          <a:xfrm>
            <a:off x="5100638" y="5422900"/>
            <a:ext cx="1462087" cy="1252538"/>
            <a:chOff x="5763526" y="4753372"/>
            <a:chExt cx="1460339" cy="1252899"/>
          </a:xfrm>
        </p:grpSpPr>
        <p:pic>
          <p:nvPicPr>
            <p:cNvPr id="9258" name="Picture 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7893" y="4753372"/>
              <a:ext cx="570586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9" name="TextBox 20"/>
            <p:cNvSpPr txBox="1">
              <a:spLocks noChangeArrowheads="1"/>
            </p:cNvSpPr>
            <p:nvPr/>
          </p:nvSpPr>
          <p:spPr bwMode="auto">
            <a:xfrm>
              <a:off x="5763526" y="5668036"/>
              <a:ext cx="1460339" cy="338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 smtClean="0">
                  <a:latin typeface="+mj-lt"/>
                </a:rPr>
                <a:t>Speaker / KOL</a:t>
              </a:r>
              <a:endParaRPr lang="en-US" altLang="en-US" sz="1600" b="1" dirty="0">
                <a:latin typeface="+mj-lt"/>
              </a:endParaRPr>
            </a:p>
          </p:txBody>
        </p:sp>
      </p:grpSp>
      <p:grpSp>
        <p:nvGrpSpPr>
          <p:cNvPr id="9226" name="Group 34"/>
          <p:cNvGrpSpPr>
            <a:grpSpLocks/>
          </p:cNvGrpSpPr>
          <p:nvPr/>
        </p:nvGrpSpPr>
        <p:grpSpPr bwMode="auto">
          <a:xfrm>
            <a:off x="6383338" y="4484688"/>
            <a:ext cx="1309687" cy="1031875"/>
            <a:chOff x="6740862" y="4265976"/>
            <a:chExt cx="1309905" cy="1033064"/>
          </a:xfrm>
        </p:grpSpPr>
        <p:pic>
          <p:nvPicPr>
            <p:cNvPr id="9256" name="Picture 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702068">
              <a:off x="7010400" y="4265976"/>
              <a:ext cx="609600" cy="61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7" name="TextBox 27"/>
            <p:cNvSpPr txBox="1">
              <a:spLocks noChangeArrowheads="1"/>
            </p:cNvSpPr>
            <p:nvPr/>
          </p:nvSpPr>
          <p:spPr bwMode="auto">
            <a:xfrm>
              <a:off x="6740862" y="4960512"/>
              <a:ext cx="1309905" cy="33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Samples</a:t>
              </a:r>
            </a:p>
          </p:txBody>
        </p:sp>
      </p:grpSp>
      <p:grpSp>
        <p:nvGrpSpPr>
          <p:cNvPr id="9227" name="Group 33"/>
          <p:cNvGrpSpPr>
            <a:grpSpLocks/>
          </p:cNvGrpSpPr>
          <p:nvPr/>
        </p:nvGrpSpPr>
        <p:grpSpPr bwMode="auto">
          <a:xfrm>
            <a:off x="7037388" y="3090863"/>
            <a:ext cx="1309687" cy="1000125"/>
            <a:chOff x="7037796" y="2913857"/>
            <a:chExt cx="1309905" cy="999935"/>
          </a:xfrm>
        </p:grpSpPr>
        <p:pic>
          <p:nvPicPr>
            <p:cNvPr id="9254" name="Picture 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6522" y="2913857"/>
              <a:ext cx="568748" cy="667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5" name="TextBox 28"/>
            <p:cNvSpPr txBox="1">
              <a:spLocks noChangeArrowheads="1"/>
            </p:cNvSpPr>
            <p:nvPr/>
          </p:nvSpPr>
          <p:spPr bwMode="auto">
            <a:xfrm>
              <a:off x="7037796" y="3575718"/>
              <a:ext cx="1309905" cy="3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Research</a:t>
              </a:r>
            </a:p>
          </p:txBody>
        </p:sp>
      </p:grpSp>
      <p:grpSp>
        <p:nvGrpSpPr>
          <p:cNvPr id="9228" name="Group 32"/>
          <p:cNvGrpSpPr>
            <a:grpSpLocks/>
          </p:cNvGrpSpPr>
          <p:nvPr/>
        </p:nvGrpSpPr>
        <p:grpSpPr bwMode="auto">
          <a:xfrm>
            <a:off x="7159625" y="2057400"/>
            <a:ext cx="1311275" cy="965200"/>
            <a:chOff x="7160317" y="2057400"/>
            <a:chExt cx="1309905" cy="963925"/>
          </a:xfrm>
        </p:grpSpPr>
        <p:pic>
          <p:nvPicPr>
            <p:cNvPr id="9252" name="Picture 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6522" y="2057400"/>
              <a:ext cx="44622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3" name="TextBox 29"/>
            <p:cNvSpPr txBox="1">
              <a:spLocks noChangeArrowheads="1"/>
            </p:cNvSpPr>
            <p:nvPr/>
          </p:nvSpPr>
          <p:spPr bwMode="auto">
            <a:xfrm>
              <a:off x="7160317" y="2436312"/>
              <a:ext cx="1309905" cy="585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Promotional Aids / IMUs</a:t>
              </a:r>
            </a:p>
          </p:txBody>
        </p:sp>
      </p:grpSp>
      <p:grpSp>
        <p:nvGrpSpPr>
          <p:cNvPr id="9229" name="Group 31"/>
          <p:cNvGrpSpPr>
            <a:grpSpLocks/>
          </p:cNvGrpSpPr>
          <p:nvPr/>
        </p:nvGrpSpPr>
        <p:grpSpPr bwMode="auto">
          <a:xfrm>
            <a:off x="5900738" y="1524000"/>
            <a:ext cx="1190625" cy="869950"/>
            <a:chOff x="5727891" y="1143000"/>
            <a:chExt cx="1309905" cy="992775"/>
          </a:xfrm>
        </p:grpSpPr>
        <p:pic>
          <p:nvPicPr>
            <p:cNvPr id="9250" name="Picture 10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7893" y="1143000"/>
              <a:ext cx="892969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1" name="TextBox 30"/>
            <p:cNvSpPr txBox="1">
              <a:spLocks noChangeArrowheads="1"/>
            </p:cNvSpPr>
            <p:nvPr/>
          </p:nvSpPr>
          <p:spPr bwMode="auto">
            <a:xfrm>
              <a:off x="5727891" y="1749898"/>
              <a:ext cx="1309905" cy="385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1600" b="1" dirty="0">
                  <a:latin typeface="+mj-lt"/>
                </a:rPr>
                <a:t>Promotion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5277307" y="3544887"/>
            <a:ext cx="1760489" cy="0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192940" y="2514600"/>
            <a:ext cx="1844856" cy="399257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805463" y="2057400"/>
            <a:ext cx="922428" cy="457201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3810000" y="2057401"/>
            <a:ext cx="235153" cy="457199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414805" y="2514602"/>
            <a:ext cx="1395195" cy="576161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031357" y="3429000"/>
            <a:ext cx="1778644" cy="323352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414805" y="4191000"/>
            <a:ext cx="1395195" cy="621406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563144" y="4376953"/>
            <a:ext cx="800456" cy="1045947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72659" y="4191000"/>
            <a:ext cx="484309" cy="1013536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456968" y="4037111"/>
            <a:ext cx="1105536" cy="609600"/>
          </a:xfrm>
          <a:prstGeom prst="straightConnector1">
            <a:avLst/>
          </a:prstGeom>
          <a:ln w="44450">
            <a:tailEnd type="arrow"/>
          </a:ln>
          <a:scene3d>
            <a:camera prst="orthographicFront"/>
            <a:lightRig rig="sunse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240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24876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32369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2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1259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3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1008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4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44688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5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3952875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3086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2479675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8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136775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9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082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sz="4800" b="1" smtClean="0"/>
              <a:t>Ethics versus Compliance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B2153C-1D30-4CED-AEB1-A708B726E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DB2153C-1D30-4CED-AEB1-A708B726E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92F89-22FD-41FA-81F2-B1819A424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21092F89-22FD-41FA-81F2-B1819A424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9F427-EFF8-44F1-AF3B-C70C2A8A1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1FE9F427-EFF8-44F1-AF3B-C70C2A8A1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2FC4CE-1BA5-4A19-B146-4024C1331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6E2FC4CE-1BA5-4A19-B146-4024C1331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 sz="3200" b="1" smtClean="0"/>
              <a:t>Key Responsibilities of ‘Corporate Compliance’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8"/>
            <a:ext cx="8229600" cy="4144962"/>
          </a:xfrm>
        </p:spPr>
        <p:txBody>
          <a:bodyPr/>
          <a:lstStyle/>
          <a:p>
            <a:pPr marL="342900" indent="-342900" eaLnBrk="1" hangingPunct="1">
              <a:buClr>
                <a:schemeClr val="accent1"/>
              </a:buClr>
              <a:defRPr/>
            </a:pPr>
            <a:r>
              <a:rPr lang="en-US" altLang="en-US" sz="2400" b="1" dirty="0" smtClean="0">
                <a:latin typeface="+mj-lt"/>
              </a:rPr>
              <a:t>Strengthen </a:t>
            </a:r>
            <a:r>
              <a:rPr lang="en-US" altLang="en-US" sz="2400" b="1" u="sng" dirty="0" smtClean="0">
                <a:latin typeface="+mj-lt"/>
              </a:rPr>
              <a:t>ethical</a:t>
            </a:r>
            <a:r>
              <a:rPr lang="en-US" altLang="en-US" sz="2400" b="1" dirty="0" smtClean="0">
                <a:latin typeface="+mj-lt"/>
              </a:rPr>
              <a:t> decision-making and </a:t>
            </a:r>
            <a:r>
              <a:rPr lang="en-US" altLang="en-US" sz="2400" b="1" dirty="0" err="1" smtClean="0">
                <a:latin typeface="+mj-lt"/>
              </a:rPr>
              <a:t>behaviour</a:t>
            </a:r>
            <a:r>
              <a:rPr lang="en-US" altLang="en-US" sz="2400" b="1" dirty="0" smtClean="0">
                <a:latin typeface="+mj-lt"/>
              </a:rPr>
              <a:t> </a:t>
            </a:r>
            <a:r>
              <a:rPr lang="en-US" altLang="en-US" sz="2400" dirty="0" smtClean="0">
                <a:latin typeface="+mj-lt"/>
              </a:rPr>
              <a:t>within the organization</a:t>
            </a:r>
            <a:endParaRPr lang="en-US" altLang="en-US" sz="2400" b="1" dirty="0" smtClean="0">
              <a:latin typeface="+mj-lt"/>
            </a:endParaRPr>
          </a:p>
          <a:p>
            <a:pPr marL="342900" indent="-342900" eaLnBrk="1" hangingPunct="1">
              <a:buClr>
                <a:schemeClr val="accent1"/>
              </a:buClr>
              <a:defRPr/>
            </a:pPr>
            <a:r>
              <a:rPr lang="en-US" altLang="en-US" sz="2400" b="1" dirty="0" smtClean="0">
                <a:latin typeface="+mj-lt"/>
              </a:rPr>
              <a:t>Identify</a:t>
            </a:r>
            <a:r>
              <a:rPr lang="en-US" altLang="en-US" sz="2400" dirty="0" smtClean="0">
                <a:latin typeface="+mj-lt"/>
              </a:rPr>
              <a:t> and </a:t>
            </a:r>
            <a:r>
              <a:rPr lang="en-US" altLang="en-US" sz="2400" b="1" dirty="0" smtClean="0">
                <a:latin typeface="+mj-lt"/>
              </a:rPr>
              <a:t>oversee the management</a:t>
            </a:r>
            <a:r>
              <a:rPr lang="en-US" altLang="en-US" sz="2400" dirty="0" smtClean="0">
                <a:latin typeface="+mj-lt"/>
              </a:rPr>
              <a:t> of compliance risks</a:t>
            </a:r>
            <a:r>
              <a:rPr lang="en-US" altLang="en-US" sz="2400" b="1" dirty="0" smtClean="0">
                <a:latin typeface="+mj-lt"/>
              </a:rPr>
              <a:t> </a:t>
            </a:r>
          </a:p>
          <a:p>
            <a:pPr marL="690563" lvl="1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b="1" dirty="0" smtClean="0">
                <a:latin typeface="+mj-lt"/>
              </a:rPr>
              <a:t>Enable</a:t>
            </a:r>
            <a:r>
              <a:rPr lang="en-US" altLang="en-US" dirty="0" smtClean="0">
                <a:latin typeface="+mj-lt"/>
              </a:rPr>
              <a:t> business partners to </a:t>
            </a:r>
            <a:r>
              <a:rPr lang="en-US" altLang="en-US" b="1" dirty="0" smtClean="0">
                <a:latin typeface="+mj-lt"/>
              </a:rPr>
              <a:t>develop</a:t>
            </a:r>
            <a:r>
              <a:rPr lang="en-US" altLang="en-US" b="1" dirty="0" smtClean="0">
                <a:solidFill>
                  <a:srgbClr val="EF3E42"/>
                </a:solidFill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policy</a:t>
            </a:r>
          </a:p>
          <a:p>
            <a:pPr marL="690563" lvl="1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b="1" dirty="0" smtClean="0">
                <a:latin typeface="+mj-lt"/>
              </a:rPr>
              <a:t>Communicate</a:t>
            </a:r>
            <a:r>
              <a:rPr lang="en-US" altLang="en-US" dirty="0" smtClean="0">
                <a:latin typeface="+mj-lt"/>
              </a:rPr>
              <a:t> and </a:t>
            </a:r>
            <a:r>
              <a:rPr lang="en-US" altLang="en-US" b="1" dirty="0" smtClean="0">
                <a:latin typeface="+mj-lt"/>
              </a:rPr>
              <a:t>train</a:t>
            </a:r>
            <a:r>
              <a:rPr lang="en-US" altLang="en-US" dirty="0" smtClean="0">
                <a:latin typeface="+mj-lt"/>
              </a:rPr>
              <a:t> on policy </a:t>
            </a:r>
          </a:p>
          <a:p>
            <a:pPr marL="690563" lvl="1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b="1" dirty="0" smtClean="0">
                <a:latin typeface="+mj-lt"/>
              </a:rPr>
              <a:t>Guide</a:t>
            </a:r>
            <a:r>
              <a:rPr lang="en-US" altLang="en-US" dirty="0" smtClean="0">
                <a:latin typeface="+mj-lt"/>
              </a:rPr>
              <a:t>, </a:t>
            </a:r>
            <a:r>
              <a:rPr lang="en-US" altLang="en-US" b="1" dirty="0" smtClean="0">
                <a:latin typeface="+mj-lt"/>
              </a:rPr>
              <a:t>conduct or support investigations </a:t>
            </a:r>
            <a:r>
              <a:rPr lang="en-US" altLang="en-US" dirty="0" smtClean="0">
                <a:latin typeface="+mj-lt"/>
              </a:rPr>
              <a:t>and </a:t>
            </a:r>
            <a:r>
              <a:rPr lang="en-US" altLang="en-US" b="1" dirty="0" smtClean="0">
                <a:latin typeface="+mj-lt"/>
              </a:rPr>
              <a:t>enforce</a:t>
            </a:r>
            <a:r>
              <a:rPr lang="en-US" altLang="en-US" dirty="0" smtClean="0">
                <a:latin typeface="+mj-lt"/>
              </a:rPr>
              <a:t> policy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http://www.oandp.com/articles/images/2014-02/2014-02_01-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447800"/>
            <a:ext cx="16049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8" y="1803400"/>
            <a:ext cx="8729662" cy="4529138"/>
          </a:xfrm>
        </p:spPr>
        <p:txBody>
          <a:bodyPr/>
          <a:lstStyle/>
          <a:p>
            <a:pPr marL="346075" indent="-346075">
              <a:buFont typeface="Wingdings" pitchFamily="2" charset="2"/>
              <a:buNone/>
              <a:defRPr/>
            </a:pPr>
            <a:endParaRPr lang="en-US" altLang="en-US" sz="2400" dirty="0" smtClean="0">
              <a:latin typeface="+mj-lt"/>
              <a:cs typeface="Arial" charset="0"/>
            </a:endParaRPr>
          </a:p>
          <a:p>
            <a:pPr marL="796925" lvl="1" indent="-346075">
              <a:spcBef>
                <a:spcPts val="1200"/>
              </a:spcBef>
              <a:defRPr/>
            </a:pPr>
            <a:r>
              <a:rPr lang="en-US" altLang="en-US" dirty="0" smtClean="0">
                <a:latin typeface="+mj-lt"/>
                <a:cs typeface="Arial" charset="0"/>
              </a:rPr>
              <a:t>Is it consistent with our mission, values and spirit?</a:t>
            </a:r>
          </a:p>
          <a:p>
            <a:pPr marL="796925" lvl="1" indent="-346075">
              <a:spcBef>
                <a:spcPts val="1200"/>
              </a:spcBef>
              <a:defRPr/>
            </a:pPr>
            <a:r>
              <a:rPr lang="en-US" altLang="en-US" dirty="0" smtClean="0">
                <a:latin typeface="+mj-lt"/>
                <a:cs typeface="Arial" charset="0"/>
              </a:rPr>
              <a:t>Is it legal and ethical?</a:t>
            </a:r>
          </a:p>
          <a:p>
            <a:pPr marL="796925" lvl="1" indent="-346075">
              <a:spcBef>
                <a:spcPts val="1200"/>
              </a:spcBef>
              <a:defRPr/>
            </a:pPr>
            <a:r>
              <a:rPr lang="en-US" altLang="en-US" dirty="0" smtClean="0">
                <a:latin typeface="+mj-lt"/>
                <a:cs typeface="Arial" charset="0"/>
              </a:rPr>
              <a:t>Is it consistent with policy and Code of Conduct, both in word and spirit?</a:t>
            </a:r>
          </a:p>
          <a:p>
            <a:pPr marL="796925" lvl="1" indent="-346075">
              <a:spcBef>
                <a:spcPts val="1200"/>
              </a:spcBef>
              <a:defRPr/>
            </a:pPr>
            <a:r>
              <a:rPr lang="en-US" altLang="en-US" dirty="0" smtClean="0">
                <a:latin typeface="+mj-lt"/>
                <a:cs typeface="Arial" charset="0"/>
              </a:rPr>
              <a:t>Can I justify it to my family and friends?</a:t>
            </a:r>
          </a:p>
          <a:p>
            <a:pPr marL="796925" lvl="1" indent="-346075">
              <a:spcBef>
                <a:spcPts val="1200"/>
              </a:spcBef>
              <a:defRPr/>
            </a:pPr>
            <a:r>
              <a:rPr lang="en-US" altLang="en-US" dirty="0" smtClean="0">
                <a:latin typeface="+mj-lt"/>
                <a:cs typeface="Arial" charset="0"/>
              </a:rPr>
              <a:t>What perception does it create in the external environment?</a:t>
            </a:r>
          </a:p>
          <a:p>
            <a:pPr marL="796925" lvl="1" indent="-346075">
              <a:spcBef>
                <a:spcPts val="1200"/>
              </a:spcBef>
              <a:defRPr/>
            </a:pPr>
            <a:r>
              <a:rPr lang="en-US" altLang="en-US" dirty="0" smtClean="0">
                <a:latin typeface="+mj-lt"/>
                <a:cs typeface="Arial" charset="0"/>
              </a:rPr>
              <a:t>Would I be comfortable if it appeared in the newspaper?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990600"/>
            <a:ext cx="8594725" cy="1219200"/>
          </a:xfrm>
        </p:spPr>
        <p:txBody>
          <a:bodyPr/>
          <a:lstStyle/>
          <a:p>
            <a:pPr algn="ctr"/>
            <a:r>
              <a:rPr lang="en-US" altLang="en-US" sz="4400" b="1" smtClean="0">
                <a:cs typeface="Arial" charset="0"/>
              </a:rPr>
              <a:t>Use the Ethical Compass</a:t>
            </a:r>
            <a:br>
              <a:rPr lang="en-US" altLang="en-US" sz="4400" b="1" smtClean="0">
                <a:cs typeface="Arial" charset="0"/>
              </a:rPr>
            </a:br>
            <a:r>
              <a:rPr lang="en-US" altLang="en-US" sz="4400" b="1" smtClean="0">
                <a:cs typeface="Arial" charset="0"/>
              </a:rPr>
              <a:t>in Decision Making </a:t>
            </a:r>
            <a:r>
              <a:rPr lang="en-US" altLang="en-US" sz="1800" b="1" smtClean="0">
                <a:cs typeface="Arial" charset="0"/>
              </a:rPr>
              <a:t/>
            </a:r>
            <a:br>
              <a:rPr lang="en-US" altLang="en-US" sz="1800" b="1" smtClean="0">
                <a:cs typeface="Arial" charset="0"/>
              </a:rPr>
            </a:br>
            <a:endParaRPr lang="en-US" altLang="en-US" sz="1400" b="1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Wingdings</vt:lpstr>
      <vt:lpstr>3_Flow</vt:lpstr>
      <vt:lpstr>Setting the Scene:  The Role of Ethics and Compliance  in the Biopharmaceutical Market </vt:lpstr>
      <vt:lpstr>Overview</vt:lpstr>
      <vt:lpstr>Perception of the Biopharmaceutical Industry</vt:lpstr>
      <vt:lpstr>What is Changing &amp; Why Change?</vt:lpstr>
      <vt:lpstr>         Industry Stakeholders</vt:lpstr>
      <vt:lpstr>HCPs Represent Most Significant Interface</vt:lpstr>
      <vt:lpstr>Ethics versus Compliance </vt:lpstr>
      <vt:lpstr>Key Responsibilities of ‘Corporate Compliance’  </vt:lpstr>
      <vt:lpstr>Use the Ethical Compass in Decision Making  </vt:lpstr>
      <vt:lpstr>Key Components of a  Compliance Programme</vt:lpstr>
      <vt:lpstr>Who Owns Compliance?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2015-08-04T23:59:31Z</dcterms:created>
  <dcterms:modified xsi:type="dcterms:W3CDTF">2020-02-05T16:31:56Z</dcterms:modified>
</cp:coreProperties>
</file>