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61" r:id="rId2"/>
    <p:sldId id="278" r:id="rId3"/>
    <p:sldId id="279" r:id="rId4"/>
    <p:sldId id="282" r:id="rId5"/>
    <p:sldId id="281" r:id="rId6"/>
    <p:sldId id="283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7F"/>
    <a:srgbClr val="00A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4902" autoAdjust="0"/>
  </p:normalViewPr>
  <p:slideViewPr>
    <p:cSldViewPr snapToGrid="0">
      <p:cViewPr>
        <p:scale>
          <a:sx n="105" d="100"/>
          <a:sy n="105" d="100"/>
        </p:scale>
        <p:origin x="-1758" y="-66"/>
      </p:cViewPr>
      <p:guideLst>
        <p:guide orient="horz" pos="2160"/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319DCA-D9CC-40F5-985C-C7B4F3974A35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5F5AE16-9550-4D61-8E19-5ED6CC29E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533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238" indent="-290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522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1950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86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58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30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02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4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F01E7E-323F-441C-85DD-A44BF530AF06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238" indent="-290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522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1950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86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58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30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02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4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4E614B-41EA-41B8-A552-2AA1C243C9F9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238" indent="-290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522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1950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86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58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30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02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4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DCD94F-0A98-49A9-890F-48F3A2B1C2FA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238" indent="-290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522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1950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86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58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30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02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4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E84C4D-CE67-4FA9-AE72-568961AF7797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238" indent="-290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522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1950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86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58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30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02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4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5266CA-8428-457D-9BFD-AF38F0B0BCFF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238" indent="-290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522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1950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86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58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30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02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4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526629-8F7D-4CE6-962D-601D10406D28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2E227-307F-4ADC-AFF7-8E3AD724BA22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B6DD-15C8-4512-A9C0-F94A84254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28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9EC30-08A6-4202-AE91-9E91598417D4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6562-B939-47BB-AAA7-89BB7D439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52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819DE-26B6-4A7C-B6B6-37F98519AD0D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0314-6319-4349-9E6E-8DFF68F0C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94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84C9E-F1BD-49F8-8581-B7A5336B019B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E9605-A27B-46A2-B639-043A4C030F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03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E5E3-6414-46EB-935A-86F575DC5E0F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9270A-8DF1-4AF5-9DFE-C1D01BBAF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29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1BA6-A2B5-4750-B6EC-D123F11AA453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C8ED2-D182-4E0B-881F-4C3EE89BF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94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0841-76B1-4B04-B41D-616C9C3731D8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74CA-59CB-4E98-82E4-9F38A81690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35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80EB-987C-4B88-A5BF-3D33E8B65C28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5DB9-725F-4EAE-9208-07A48C83E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2B049-804D-418D-A408-C075DB40A43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BCAAE-91B6-462C-89E4-BFA029DB98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27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5BE3E-F334-4C17-83CD-8F659137EBD3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72B63-CE34-4025-847E-97DED3545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1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117DE-64CC-4ABC-B827-DF03C24E4952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DE73-FC7F-4794-8346-66B4500BE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48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83518F-1CF1-4298-B265-FA074DA9186F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221836E-4D60-4FE1-B722-492BE044AE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Cover Slide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9042" r="4789"/>
          <a:stretch>
            <a:fillRect/>
          </a:stretch>
        </p:blipFill>
        <p:spPr bwMode="auto">
          <a:xfrm>
            <a:off x="0" y="391380"/>
            <a:ext cx="9144000" cy="5249765"/>
          </a:xfrm>
          <a:prstGeom prst="flowChartDocumen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</p:spPr>
      </p:pic>
      <p:sp>
        <p:nvSpPr>
          <p:cNvPr id="8" name="Flowchart: Document 7"/>
          <p:cNvSpPr/>
          <p:nvPr/>
        </p:nvSpPr>
        <p:spPr>
          <a:xfrm flipH="1">
            <a:off x="0" y="0"/>
            <a:ext cx="9144000" cy="4206875"/>
          </a:xfrm>
          <a:prstGeom prst="flowChartDocument">
            <a:avLst/>
          </a:prstGeom>
          <a:solidFill>
            <a:srgbClr val="003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96850" y="368300"/>
            <a:ext cx="871855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Business Ethics for APEC SMEs Initiative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Interactive, Distributor Case Study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 i="1">
                <a:solidFill>
                  <a:srgbClr val="00ACEC"/>
                </a:solidFill>
              </a:rPr>
              <a:t>Biopharmaceutical Workshop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 i="1">
                <a:solidFill>
                  <a:srgbClr val="00ACEC"/>
                </a:solidFill>
              </a:rPr>
              <a:t>Hanoi, Vietnam │ </a:t>
            </a:r>
            <a:r>
              <a:rPr lang="en-US" altLang="en-US" sz="3400" b="1" i="1">
                <a:solidFill>
                  <a:srgbClr val="00B0F0"/>
                </a:solidFill>
              </a:rPr>
              <a:t>7-8</a:t>
            </a:r>
            <a:r>
              <a:rPr lang="en-US" altLang="en-US" sz="3400" b="1" i="1">
                <a:solidFill>
                  <a:srgbClr val="00ACEC"/>
                </a:solidFill>
              </a:rPr>
              <a:t> September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chemeClr val="bg1"/>
              </a:solidFill>
            </a:endParaRPr>
          </a:p>
        </p:txBody>
      </p:sp>
      <p:pic>
        <p:nvPicPr>
          <p:cNvPr id="205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5345113"/>
            <a:ext cx="2201863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5734050"/>
            <a:ext cx="35845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ctrTitle"/>
          </p:nvPr>
        </p:nvSpPr>
        <p:spPr>
          <a:xfrm>
            <a:off x="8915400" y="593725"/>
            <a:ext cx="212725" cy="306388"/>
          </a:xfrm>
        </p:spPr>
        <p:txBody>
          <a:bodyPr/>
          <a:lstStyle/>
          <a:p>
            <a:endParaRPr lang="en-US" altLang="en-US" sz="1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3733800" y="55626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219075" y="193675"/>
            <a:ext cx="8696325" cy="461963"/>
          </a:xfrm>
          <a:prstGeom prst="rect">
            <a:avLst/>
          </a:prstGeom>
          <a:solidFill>
            <a:srgbClr val="0033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400" b="1" i="1">
                <a:solidFill>
                  <a:schemeClr val="bg1"/>
                </a:solidFill>
              </a:rPr>
              <a:t>Overview</a:t>
            </a:r>
            <a:endParaRPr lang="es-CO" altLang="en-US" sz="2400" b="1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075" y="908050"/>
            <a:ext cx="8559800" cy="4862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This exercise is centered on the increasingly critical and complex role that Distributors play on behalf of Pharmaceutical Companies.  </a:t>
            </a:r>
            <a:endParaRPr lang="en-US" sz="3000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A list of potential activities conducted by Distributors will </a:t>
            </a:r>
            <a:r>
              <a:rPr lang="en-US" sz="2000">
                <a:latin typeface="+mn-lt"/>
                <a:cs typeface="+mn-cs"/>
              </a:rPr>
              <a:t>be displayed. </a:t>
            </a:r>
            <a:endParaRPr lang="en-US" sz="2000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Each table will be assigned two activities to discuss and then a representative from each table will:</a:t>
            </a:r>
          </a:p>
          <a:p>
            <a:pPr marL="1371600" lvl="2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Recommend where each activity should be placed in a Risk Grid</a:t>
            </a:r>
          </a:p>
          <a:p>
            <a:pPr marL="1371600" lvl="2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Explain the rationale for the proposed placement (i.e., create a risk statement)</a:t>
            </a:r>
          </a:p>
          <a:p>
            <a:pPr marL="1371600" lvl="2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Offer some possible controls to address the risk</a:t>
            </a:r>
            <a:endParaRPr lang="en-US" sz="3000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Ten minutes will be reserved for attendees to discuss any additional activities that Distributors may conduct on behalf of companies.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All attendees will be invited to share specific experiences of how they have worked with Distributors to strengthen their relationships and address possible risks</a:t>
            </a:r>
            <a:r>
              <a:rPr lang="en-US" sz="200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. </a:t>
            </a:r>
            <a:endParaRPr lang="en-US" sz="3000" dirty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ctrTitle"/>
          </p:nvPr>
        </p:nvSpPr>
        <p:spPr>
          <a:xfrm>
            <a:off x="8915400" y="593725"/>
            <a:ext cx="212725" cy="306388"/>
          </a:xfrm>
        </p:spPr>
        <p:txBody>
          <a:bodyPr/>
          <a:lstStyle/>
          <a:p>
            <a:endParaRPr lang="en-US" altLang="en-US" sz="1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3733800" y="55626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219075" y="193675"/>
            <a:ext cx="8696325" cy="461963"/>
          </a:xfrm>
          <a:prstGeom prst="rect">
            <a:avLst/>
          </a:prstGeom>
          <a:solidFill>
            <a:srgbClr val="0033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400" b="1" i="1">
                <a:solidFill>
                  <a:schemeClr val="bg1"/>
                </a:solidFill>
              </a:rPr>
              <a:t>Activities</a:t>
            </a:r>
            <a:endParaRPr lang="es-CO" altLang="en-US" sz="2400" b="1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075" y="908050"/>
            <a:ext cx="8696325" cy="4694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Activities Distributors may conduct for or on behalf of Pharmaceutical Companies</a:t>
            </a:r>
            <a:r>
              <a:rPr lang="en-US" sz="1900" dirty="0">
                <a:latin typeface="+mn-lt"/>
                <a:cs typeface="+mn-cs"/>
              </a:rPr>
              <a:t>: 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Product Distribution and Promotion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HCP Symposiums and Related Travel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Contract Sales Organization (CSO)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Import/Export Activities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Product Registration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Patient Support Programs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Marketing Authorization Holder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Hiring entity for in-country personnel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Provider of office space for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in-country personnel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n-lt"/>
                <a:cs typeface="+mn-cs"/>
              </a:rPr>
              <a:t>Other product-related activities such as</a:t>
            </a:r>
          </a:p>
          <a:p>
            <a:pPr marL="914400" lvl="1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Implementing anti-counterfeiting programs</a:t>
            </a:r>
          </a:p>
          <a:p>
            <a:pPr marL="914400" lvl="1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Implementing pricing strategies with end clients</a:t>
            </a:r>
          </a:p>
          <a:p>
            <a:pPr marL="914400" lvl="1" indent="-4572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Providing support in securing government pricing and/or reimbursement</a:t>
            </a:r>
            <a:endParaRPr lang="en-US" sz="2000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>
              <a:solidFill>
                <a:srgbClr val="00B05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8915400" y="593725"/>
            <a:ext cx="192088" cy="280988"/>
          </a:xfrm>
        </p:spPr>
        <p:txBody>
          <a:bodyPr/>
          <a:lstStyle/>
          <a:p>
            <a:endParaRPr lang="en-US" altLang="en-US" sz="1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4271963" y="5541963"/>
            <a:ext cx="46640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219075" y="193675"/>
            <a:ext cx="8696325" cy="461963"/>
          </a:xfrm>
          <a:prstGeom prst="rect">
            <a:avLst/>
          </a:prstGeom>
          <a:solidFill>
            <a:srgbClr val="0033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400" b="1" i="1">
                <a:solidFill>
                  <a:schemeClr val="bg1"/>
                </a:solidFill>
              </a:rPr>
              <a:t>Risk Considerations</a:t>
            </a:r>
            <a:endParaRPr lang="es-CO" altLang="en-US" sz="2400" b="1">
              <a:solidFill>
                <a:schemeClr val="bg1"/>
              </a:solidFill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153275" y="6273800"/>
            <a:ext cx="1920875" cy="334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fld id="{60E1ACF3-207D-4B69-A7E1-6B0CB9E76F73}" type="slidenum">
              <a:rPr lang="en-US" altLang="en-US" sz="1200" smtClean="0">
                <a:solidFill>
                  <a:srgbClr val="898989"/>
                </a:solidFill>
              </a:rPr>
              <a:pPr algn="l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126" name="Slide Number Placeholder 5"/>
          <p:cNvSpPr txBox="1">
            <a:spLocks/>
          </p:cNvSpPr>
          <p:nvPr/>
        </p:nvSpPr>
        <p:spPr bwMode="auto">
          <a:xfrm>
            <a:off x="7408863" y="6527800"/>
            <a:ext cx="1893887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4163" y="1087438"/>
          <a:ext cx="8566150" cy="501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512">
                  <a:extLst>
                    <a:ext uri="{9D8B030D-6E8A-4147-A177-3AD203B41FA5}"/>
                  </a:extLst>
                </a:gridCol>
                <a:gridCol w="1624039">
                  <a:extLst>
                    <a:ext uri="{9D8B030D-6E8A-4147-A177-3AD203B41FA5}"/>
                  </a:extLst>
                </a:gridCol>
                <a:gridCol w="1158412">
                  <a:extLst>
                    <a:ext uri="{9D8B030D-6E8A-4147-A177-3AD203B41FA5}"/>
                  </a:extLst>
                </a:gridCol>
                <a:gridCol w="1219381">
                  <a:extLst>
                    <a:ext uri="{9D8B030D-6E8A-4147-A177-3AD203B41FA5}"/>
                  </a:extLst>
                </a:gridCol>
                <a:gridCol w="1361642">
                  <a:extLst>
                    <a:ext uri="{9D8B030D-6E8A-4147-A177-3AD203B41FA5}"/>
                  </a:extLst>
                </a:gridCol>
                <a:gridCol w="1646164">
                  <a:extLst>
                    <a:ext uri="{9D8B030D-6E8A-4147-A177-3AD203B41FA5}"/>
                  </a:extLst>
                </a:gridCol>
              </a:tblGrid>
              <a:tr h="5790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Risk Considerations</a:t>
                      </a:r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Anti-Corruption</a:t>
                      </a:r>
                    </a:p>
                    <a:p>
                      <a:pPr algn="ctr"/>
                      <a:r>
                        <a:rPr lang="en-US" sz="1400" dirty="0" smtClean="0"/>
                        <a:t>Laws</a:t>
                      </a:r>
                      <a:endParaRPr lang="en-US" sz="14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Fair</a:t>
                      </a:r>
                      <a:r>
                        <a:rPr lang="en-US" sz="1400" baseline="0" dirty="0" smtClean="0"/>
                        <a:t>  Market Value (FMV)</a:t>
                      </a:r>
                      <a:endParaRPr lang="en-US" sz="14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Privacy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Labor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Laws</a:t>
                      </a:r>
                    </a:p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Others</a:t>
                      </a:r>
                      <a:r>
                        <a:rPr lang="en-US" sz="1400" baseline="0" dirty="0" smtClean="0"/>
                        <a:t> (e.g., Reputation)</a:t>
                      </a:r>
                      <a:endParaRPr lang="en-US" sz="1400" dirty="0"/>
                    </a:p>
                  </a:txBody>
                  <a:tcPr marL="91454" marR="91454" marT="45706" marB="45706"/>
                </a:tc>
                <a:extLst>
                  <a:ext uri="{0D108BD9-81ED-4DB2-BD59-A6C34878D82A}"/>
                </a:extLst>
              </a:tr>
              <a:tr h="365735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Activity </a:t>
                      </a:r>
                      <a:r>
                        <a:rPr lang="en-US" sz="1400" dirty="0" smtClean="0"/>
                        <a:t> </a:t>
                      </a:r>
                    </a:p>
                  </a:txBody>
                  <a:tcPr marL="91454" marR="91454" marT="45706" marB="45706" anchor="b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extLst>
                  <a:ext uri="{0D108BD9-81ED-4DB2-BD59-A6C34878D82A}"/>
                </a:extLst>
              </a:tr>
              <a:tr h="196972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</a:t>
                      </a:r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extLst>
                  <a:ext uri="{0D108BD9-81ED-4DB2-BD59-A6C34878D82A}"/>
                </a:extLst>
              </a:tr>
              <a:tr h="210194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06" marB="45706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4160838" y="5461000"/>
            <a:ext cx="46624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219075" y="193675"/>
            <a:ext cx="8696325" cy="461963"/>
          </a:xfrm>
          <a:prstGeom prst="rect">
            <a:avLst/>
          </a:prstGeom>
          <a:solidFill>
            <a:srgbClr val="0033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400" b="1" i="1">
                <a:solidFill>
                  <a:schemeClr val="bg1"/>
                </a:solidFill>
              </a:rPr>
              <a:t>Risk- Impact Matrix:  Placement and Risk Statement </a:t>
            </a:r>
            <a:endParaRPr lang="es-CO" altLang="en-US" sz="2400" b="1">
              <a:solidFill>
                <a:schemeClr val="bg1"/>
              </a:solidFill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42150" y="6192838"/>
            <a:ext cx="1919288" cy="334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fld id="{A41AA3E2-646A-4CA2-B74D-99CEE9D6DDFC}" type="slidenum">
              <a:rPr lang="en-US" altLang="en-US" sz="1200" smtClean="0">
                <a:solidFill>
                  <a:srgbClr val="898989"/>
                </a:solidFill>
              </a:rPr>
              <a:pPr algn="l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6149" name="Slide Number Placeholder 5"/>
          <p:cNvSpPr txBox="1">
            <a:spLocks/>
          </p:cNvSpPr>
          <p:nvPr/>
        </p:nvSpPr>
        <p:spPr bwMode="auto">
          <a:xfrm>
            <a:off x="7297738" y="6446838"/>
            <a:ext cx="18923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23" name="Content Placeholder 3"/>
          <p:cNvGraphicFramePr>
            <a:graphicFrameLocks/>
          </p:cNvGraphicFramePr>
          <p:nvPr/>
        </p:nvGraphicFramePr>
        <p:xfrm>
          <a:off x="419100" y="990600"/>
          <a:ext cx="8229600" cy="526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/>
                  </a:extLst>
                </a:gridCol>
                <a:gridCol w="2743200">
                  <a:extLst>
                    <a:ext uri="{9D8B030D-6E8A-4147-A177-3AD203B41FA5}"/>
                  </a:extLst>
                </a:gridCol>
                <a:gridCol w="2743200">
                  <a:extLst>
                    <a:ext uri="{9D8B030D-6E8A-4147-A177-3AD203B41FA5}"/>
                  </a:extLst>
                </a:gridCol>
              </a:tblGrid>
              <a:tr h="17997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sng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sng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u="sng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en-US" sz="1400" u="sng" dirty="0"/>
                    </a:p>
                  </a:txBody>
                  <a:tcPr marT="45718" marB="4571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u="sng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0000"/>
                    </a:solidFill>
                  </a:tcPr>
                </a:tc>
                <a:extLst>
                  <a:ext uri="{0D108BD9-81ED-4DB2-BD59-A6C34878D82A}"/>
                </a:extLst>
              </a:tr>
              <a:tr h="1745647">
                <a:tc>
                  <a:txBody>
                    <a:bodyPr/>
                    <a:lstStyle/>
                    <a:p>
                      <a:pPr algn="ctr"/>
                      <a:endParaRPr lang="en-US" sz="1400" b="1" u="sng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b="1" u="sng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sng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u="sng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b="1" u="sng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0000"/>
                    </a:solidFill>
                  </a:tcPr>
                </a:tc>
                <a:extLst>
                  <a:ext uri="{0D108BD9-81ED-4DB2-BD59-A6C34878D82A}"/>
                </a:extLst>
              </a:tr>
              <a:tr h="1721897">
                <a:tc>
                  <a:txBody>
                    <a:bodyPr/>
                    <a:lstStyle/>
                    <a:p>
                      <a:pPr algn="ctr"/>
                      <a:endParaRPr lang="en-US" sz="1400" b="1" u="sng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b="1" u="sng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b="1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8" marB="45718"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168" name="TextBox 23"/>
          <p:cNvSpPr txBox="1">
            <a:spLocks noChangeArrowheads="1"/>
          </p:cNvSpPr>
          <p:nvPr/>
        </p:nvSpPr>
        <p:spPr bwMode="auto">
          <a:xfrm rot="-5400000">
            <a:off x="-543719" y="3382169"/>
            <a:ext cx="1497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</a:rPr>
              <a:t>LEVEL OF RISK</a:t>
            </a:r>
          </a:p>
        </p:txBody>
      </p:sp>
      <p:sp>
        <p:nvSpPr>
          <p:cNvPr id="6169" name="TextBox 24"/>
          <p:cNvSpPr txBox="1">
            <a:spLocks noChangeArrowheads="1"/>
          </p:cNvSpPr>
          <p:nvPr/>
        </p:nvSpPr>
        <p:spPr bwMode="auto">
          <a:xfrm rot="-5400000">
            <a:off x="-91281" y="5641182"/>
            <a:ext cx="742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6170" name="TextBox 26"/>
          <p:cNvSpPr txBox="1">
            <a:spLocks noChangeArrowheads="1"/>
          </p:cNvSpPr>
          <p:nvPr/>
        </p:nvSpPr>
        <p:spPr bwMode="auto">
          <a:xfrm>
            <a:off x="7920038" y="6345238"/>
            <a:ext cx="8905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i="1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6171" name="TextBox 27"/>
          <p:cNvSpPr txBox="1">
            <a:spLocks noChangeArrowheads="1"/>
          </p:cNvSpPr>
          <p:nvPr/>
        </p:nvSpPr>
        <p:spPr bwMode="auto">
          <a:xfrm>
            <a:off x="4160838" y="6299200"/>
            <a:ext cx="890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0000"/>
                </a:solidFill>
              </a:rPr>
              <a:t>IMPACT</a:t>
            </a:r>
          </a:p>
        </p:txBody>
      </p:sp>
      <p:sp>
        <p:nvSpPr>
          <p:cNvPr id="6172" name="TextBox 67"/>
          <p:cNvSpPr txBox="1">
            <a:spLocks noChangeArrowheads="1"/>
          </p:cNvSpPr>
          <p:nvPr/>
        </p:nvSpPr>
        <p:spPr bwMode="auto">
          <a:xfrm rot="-5400000">
            <a:off x="-265112" y="1176337"/>
            <a:ext cx="977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i="1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6173" name="TextBox 68"/>
          <p:cNvSpPr txBox="1">
            <a:spLocks noChangeArrowheads="1"/>
          </p:cNvSpPr>
          <p:nvPr/>
        </p:nvSpPr>
        <p:spPr bwMode="auto">
          <a:xfrm>
            <a:off x="350838" y="6313488"/>
            <a:ext cx="892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i="1">
                <a:solidFill>
                  <a:srgbClr val="000000"/>
                </a:solidFill>
              </a:rPr>
              <a:t>LOW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ctrTitle"/>
          </p:nvPr>
        </p:nvSpPr>
        <p:spPr>
          <a:xfrm>
            <a:off x="8915400" y="593725"/>
            <a:ext cx="192088" cy="280988"/>
          </a:xfrm>
        </p:spPr>
        <p:txBody>
          <a:bodyPr/>
          <a:lstStyle/>
          <a:p>
            <a:endParaRPr lang="en-US" altLang="en-US" sz="1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4271963" y="5541963"/>
            <a:ext cx="46640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219075" y="193675"/>
            <a:ext cx="8696325" cy="461963"/>
          </a:xfrm>
          <a:prstGeom prst="rect">
            <a:avLst/>
          </a:prstGeom>
          <a:solidFill>
            <a:srgbClr val="0033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400" b="1" i="1">
                <a:solidFill>
                  <a:schemeClr val="bg1"/>
                </a:solidFill>
              </a:rPr>
              <a:t>Shared Practices</a:t>
            </a:r>
            <a:endParaRPr lang="es-CO" altLang="en-US" sz="2400" b="1">
              <a:solidFill>
                <a:schemeClr val="bg1"/>
              </a:solidFill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153275" y="6273800"/>
            <a:ext cx="1920875" cy="334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fld id="{267258BF-9CB6-4CDC-BCDD-5F1AD8A2B294}" type="slidenum">
              <a:rPr lang="en-US" altLang="en-US" sz="1200" smtClean="0">
                <a:solidFill>
                  <a:srgbClr val="898989"/>
                </a:solidFill>
              </a:rPr>
              <a:pPr algn="l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174" name="Slide Number Placeholder 5"/>
          <p:cNvSpPr txBox="1">
            <a:spLocks/>
          </p:cNvSpPr>
          <p:nvPr/>
        </p:nvSpPr>
        <p:spPr bwMode="auto">
          <a:xfrm>
            <a:off x="7408863" y="6527800"/>
            <a:ext cx="1893887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8000" y="1122363"/>
          <a:ext cx="8270875" cy="489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0875">
                  <a:extLst>
                    <a:ext uri="{9D8B030D-6E8A-4147-A177-3AD203B41FA5}"/>
                  </a:extLst>
                </a:gridCol>
              </a:tblGrid>
              <a:tr h="642297">
                <a:tc>
                  <a:txBody>
                    <a:bodyPr/>
                    <a:lstStyle/>
                    <a:p>
                      <a:pPr marL="0" algn="l">
                        <a:spcBef>
                          <a:spcPts val="600"/>
                        </a:spcBef>
                      </a:pPr>
                      <a:r>
                        <a:rPr lang="en-US" sz="1800" dirty="0" smtClean="0"/>
                        <a:t>What has been an effective approach and/or control</a:t>
                      </a:r>
                      <a:r>
                        <a:rPr lang="en-US" sz="1800" baseline="0" dirty="0" smtClean="0"/>
                        <a:t> for you?</a:t>
                      </a:r>
                      <a:endParaRPr lang="en-US" sz="1800" dirty="0" smtClean="0"/>
                    </a:p>
                  </a:txBody>
                  <a:tcPr marL="91447" marR="91447" marT="45746" marB="45746" anchor="ctr"/>
                </a:tc>
                <a:extLst>
                  <a:ext uri="{0D108BD9-81ED-4DB2-BD59-A6C34878D82A}"/>
                </a:extLst>
              </a:tr>
              <a:tr h="4256728">
                <a:tc>
                  <a:txBody>
                    <a:bodyPr/>
                    <a:lstStyle/>
                    <a:p>
                      <a:pPr algn="l"/>
                      <a:endParaRPr lang="en-US" sz="1800" dirty="0" smtClean="0"/>
                    </a:p>
                  </a:txBody>
                  <a:tcPr marL="91447" marR="91447" marT="45746" marB="45746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Cover Slide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2020-02-05T12:46:52Z</dcterms:modified>
</cp:coreProperties>
</file>