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4" r:id="rId12"/>
    <p:sldId id="260" r:id="rId13"/>
    <p:sldId id="259" r:id="rId14"/>
    <p:sldId id="262" r:id="rId15"/>
    <p:sldId id="263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-10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7D539-9CE5-4A4B-AAD5-8309D5E0069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75DE53-E5E3-4698-BC23-8293BD532523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Code</a:t>
          </a:r>
        </a:p>
      </dgm:t>
    </dgm:pt>
    <dgm:pt modelId="{82378D30-372D-439F-AA74-9AB13B42CD33}" type="parTrans" cxnId="{FD6E527F-D71C-47FC-8C06-467214E5F5E7}">
      <dgm:prSet/>
      <dgm:spPr/>
      <dgm:t>
        <a:bodyPr/>
        <a:lstStyle/>
        <a:p>
          <a:endParaRPr lang="en-US"/>
        </a:p>
      </dgm:t>
    </dgm:pt>
    <dgm:pt modelId="{68C73025-92C0-4A98-B87B-45F96A8F7C89}" type="sibTrans" cxnId="{FD6E527F-D71C-47FC-8C06-467214E5F5E7}">
      <dgm:prSet/>
      <dgm:spPr/>
      <dgm:t>
        <a:bodyPr/>
        <a:lstStyle/>
        <a:p>
          <a:endParaRPr lang="en-US"/>
        </a:p>
      </dgm:t>
    </dgm:pt>
    <dgm:pt modelId="{D0CC8DF2-F619-4970-9BAB-F05CC2A097C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/>
            <a:t>Where is your Code today? </a:t>
          </a:r>
          <a:endParaRPr lang="en-US" dirty="0"/>
        </a:p>
      </dgm:t>
    </dgm:pt>
    <dgm:pt modelId="{977C5D14-B42E-4C5D-B592-772540A93E4C}" type="parTrans" cxnId="{6B3D31ED-333E-4F41-9C2E-2555B18951E1}">
      <dgm:prSet/>
      <dgm:spPr/>
      <dgm:t>
        <a:bodyPr/>
        <a:lstStyle/>
        <a:p>
          <a:endParaRPr lang="en-US"/>
        </a:p>
      </dgm:t>
    </dgm:pt>
    <dgm:pt modelId="{0B1CCC3C-4D5E-44DC-9379-C27B38235707}" type="sibTrans" cxnId="{6B3D31ED-333E-4F41-9C2E-2555B18951E1}">
      <dgm:prSet/>
      <dgm:spPr/>
      <dgm:t>
        <a:bodyPr/>
        <a:lstStyle/>
        <a:p>
          <a:endParaRPr lang="en-US"/>
        </a:p>
      </dgm:t>
    </dgm:pt>
    <dgm:pt modelId="{4C1EDABF-D576-4842-9521-C8ACE0AD3CB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/>
            <a:t>Where do you want to take it? </a:t>
          </a:r>
          <a:endParaRPr lang="en-US" dirty="0"/>
        </a:p>
      </dgm:t>
    </dgm:pt>
    <dgm:pt modelId="{E2AFFA5C-EC6B-47F7-92D9-B5C5592A6D73}" type="parTrans" cxnId="{6ACEBEB9-5DA4-4695-AB42-B5186015AB98}">
      <dgm:prSet/>
      <dgm:spPr/>
      <dgm:t>
        <a:bodyPr/>
        <a:lstStyle/>
        <a:p>
          <a:endParaRPr lang="en-US"/>
        </a:p>
      </dgm:t>
    </dgm:pt>
    <dgm:pt modelId="{FA6C69CC-A38C-404D-A4F2-45970B9E45DF}" type="sibTrans" cxnId="{6ACEBEB9-5DA4-4695-AB42-B5186015AB98}">
      <dgm:prSet/>
      <dgm:spPr/>
      <dgm:t>
        <a:bodyPr/>
        <a:lstStyle/>
        <a:p>
          <a:endParaRPr lang="en-US"/>
        </a:p>
      </dgm:t>
    </dgm:pt>
    <dgm:pt modelId="{5503016C-45D9-43A2-AEF4-EA9AE9CA5BEE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/>
            <a:t>Who is your audience? </a:t>
          </a:r>
          <a:endParaRPr lang="en-US" dirty="0"/>
        </a:p>
      </dgm:t>
    </dgm:pt>
    <dgm:pt modelId="{02F97605-5D67-4C2B-9760-7A2662EBEF18}" type="parTrans" cxnId="{7D7ABC91-6B4C-4F91-A4E5-51C7DC2BA950}">
      <dgm:prSet/>
      <dgm:spPr/>
      <dgm:t>
        <a:bodyPr/>
        <a:lstStyle/>
        <a:p>
          <a:endParaRPr lang="en-US"/>
        </a:p>
      </dgm:t>
    </dgm:pt>
    <dgm:pt modelId="{FD953919-C024-4942-A08A-CF90539BA4EA}" type="sibTrans" cxnId="{7D7ABC91-6B4C-4F91-A4E5-51C7DC2BA950}">
      <dgm:prSet/>
      <dgm:spPr/>
      <dgm:t>
        <a:bodyPr/>
        <a:lstStyle/>
        <a:p>
          <a:endParaRPr lang="en-US"/>
        </a:p>
      </dgm:t>
    </dgm:pt>
    <dgm:pt modelId="{7802C6A1-B624-4CA6-8AFA-94312AE4A5E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/>
            <a:t>What are your peers doing? </a:t>
          </a:r>
          <a:endParaRPr lang="en-US" dirty="0"/>
        </a:p>
      </dgm:t>
    </dgm:pt>
    <dgm:pt modelId="{3BAE26DD-10BD-4422-A217-9F0516EFA0B1}" type="parTrans" cxnId="{1B7CFCD4-F833-4298-9A24-5FB381418FE7}">
      <dgm:prSet/>
      <dgm:spPr/>
      <dgm:t>
        <a:bodyPr/>
        <a:lstStyle/>
        <a:p>
          <a:endParaRPr lang="en-US"/>
        </a:p>
      </dgm:t>
    </dgm:pt>
    <dgm:pt modelId="{447BC16E-B900-4D15-8638-DD904EF35C01}" type="sibTrans" cxnId="{1B7CFCD4-F833-4298-9A24-5FB381418FE7}">
      <dgm:prSet/>
      <dgm:spPr/>
      <dgm:t>
        <a:bodyPr/>
        <a:lstStyle/>
        <a:p>
          <a:endParaRPr lang="en-US"/>
        </a:p>
      </dgm:t>
    </dgm:pt>
    <dgm:pt modelId="{6AA3E982-9A4E-4C0D-9ECB-67E521D323B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If you could do anything to your Code, what would you do?</a:t>
          </a:r>
          <a:endParaRPr lang="en-US" dirty="0"/>
        </a:p>
      </dgm:t>
    </dgm:pt>
    <dgm:pt modelId="{E1EAB91B-7A76-42DA-B154-03770C1604DF}" type="parTrans" cxnId="{F6D845B0-3F7B-4E62-A9D4-A4521991A6E6}">
      <dgm:prSet/>
      <dgm:spPr/>
      <dgm:t>
        <a:bodyPr/>
        <a:lstStyle/>
        <a:p>
          <a:endParaRPr lang="en-US"/>
        </a:p>
      </dgm:t>
    </dgm:pt>
    <dgm:pt modelId="{3F2A5BB5-9D47-45C5-8983-24B10647C5AD}" type="sibTrans" cxnId="{F6D845B0-3F7B-4E62-A9D4-A4521991A6E6}">
      <dgm:prSet/>
      <dgm:spPr/>
      <dgm:t>
        <a:bodyPr/>
        <a:lstStyle/>
        <a:p>
          <a:endParaRPr lang="en-US"/>
        </a:p>
      </dgm:t>
    </dgm:pt>
    <dgm:pt modelId="{0026EBD7-B7BC-4A13-8C61-269294E55B75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/>
            <a:t>How can we learn from others?</a:t>
          </a:r>
          <a:endParaRPr lang="en-US" dirty="0"/>
        </a:p>
      </dgm:t>
    </dgm:pt>
    <dgm:pt modelId="{B82B8E2F-40CA-46A0-9F36-0D0B59FBE9C8}" type="parTrans" cxnId="{F0DE14C0-B7E1-4C5E-AA85-456A8CD876AC}">
      <dgm:prSet/>
      <dgm:spPr/>
      <dgm:t>
        <a:bodyPr/>
        <a:lstStyle/>
        <a:p>
          <a:endParaRPr lang="en-US"/>
        </a:p>
      </dgm:t>
    </dgm:pt>
    <dgm:pt modelId="{933A895B-95E8-40DF-9F63-115FFD7F069E}" type="sibTrans" cxnId="{F0DE14C0-B7E1-4C5E-AA85-456A8CD876AC}">
      <dgm:prSet/>
      <dgm:spPr/>
      <dgm:t>
        <a:bodyPr/>
        <a:lstStyle/>
        <a:p>
          <a:endParaRPr lang="en-US"/>
        </a:p>
      </dgm:t>
    </dgm:pt>
    <dgm:pt modelId="{B9299CE1-5AE6-473F-8949-13730A6C314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What is holding you back? </a:t>
          </a:r>
          <a:endParaRPr lang="en-US" dirty="0"/>
        </a:p>
      </dgm:t>
    </dgm:pt>
    <dgm:pt modelId="{B177FBE4-55DD-45CB-84C3-7D83F9AB9543}" type="parTrans" cxnId="{2D2044F6-BB39-485E-B678-0916485C454E}">
      <dgm:prSet/>
      <dgm:spPr/>
      <dgm:t>
        <a:bodyPr/>
        <a:lstStyle/>
        <a:p>
          <a:endParaRPr lang="en-US"/>
        </a:p>
      </dgm:t>
    </dgm:pt>
    <dgm:pt modelId="{852B0A91-CA22-4096-A8B9-56B69237E209}" type="sibTrans" cxnId="{2D2044F6-BB39-485E-B678-0916485C454E}">
      <dgm:prSet/>
      <dgm:spPr/>
      <dgm:t>
        <a:bodyPr/>
        <a:lstStyle/>
        <a:p>
          <a:endParaRPr lang="en-US"/>
        </a:p>
      </dgm:t>
    </dgm:pt>
    <dgm:pt modelId="{5CF00DE9-00DD-46D1-BE44-F757E024FCDB}" type="pres">
      <dgm:prSet presAssocID="{9EF7D539-9CE5-4A4B-AAD5-8309D5E006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BEE510-04AA-4F06-9DD0-CD3AB72706FD}" type="pres">
      <dgm:prSet presAssocID="{7D75DE53-E5E3-4698-BC23-8293BD532523}" presName="centerShape" presStyleLbl="node0" presStyleIdx="0" presStyleCnt="1"/>
      <dgm:spPr/>
      <dgm:t>
        <a:bodyPr/>
        <a:lstStyle/>
        <a:p>
          <a:endParaRPr lang="en-US"/>
        </a:p>
      </dgm:t>
    </dgm:pt>
    <dgm:pt modelId="{4DD3AA85-8740-4657-BF1E-AA9209F21379}" type="pres">
      <dgm:prSet presAssocID="{D0CC8DF2-F619-4970-9BAB-F05CC2A097C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3A7AA-948C-4188-9821-6338C26098AC}" type="pres">
      <dgm:prSet presAssocID="{D0CC8DF2-F619-4970-9BAB-F05CC2A097C9}" presName="dummy" presStyleCnt="0"/>
      <dgm:spPr/>
    </dgm:pt>
    <dgm:pt modelId="{653AEE42-DAE4-4D1D-BDC3-9651761670D4}" type="pres">
      <dgm:prSet presAssocID="{0B1CCC3C-4D5E-44DC-9379-C27B3823570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1F000E19-DB3B-4FB7-9D34-115BED762D7B}" type="pres">
      <dgm:prSet presAssocID="{4C1EDABF-D576-4842-9521-C8ACE0AD3CB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CB00B-231B-4961-ABC5-E844549BA3F4}" type="pres">
      <dgm:prSet presAssocID="{4C1EDABF-D576-4842-9521-C8ACE0AD3CB0}" presName="dummy" presStyleCnt="0"/>
      <dgm:spPr/>
    </dgm:pt>
    <dgm:pt modelId="{9FE55C6F-EF10-46A1-A0B2-DEB10DACA732}" type="pres">
      <dgm:prSet presAssocID="{FA6C69CC-A38C-404D-A4F2-45970B9E45D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74154E39-AE62-4818-82CA-31BC25BC3B3A}" type="pres">
      <dgm:prSet presAssocID="{5503016C-45D9-43A2-AEF4-EA9AE9CA5BE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CCBA0-AFEE-412C-B82C-7765C4314FF5}" type="pres">
      <dgm:prSet presAssocID="{5503016C-45D9-43A2-AEF4-EA9AE9CA5BEE}" presName="dummy" presStyleCnt="0"/>
      <dgm:spPr/>
    </dgm:pt>
    <dgm:pt modelId="{8CBFA1EE-E1B1-4DD5-A6D3-3E5E0CA20BED}" type="pres">
      <dgm:prSet presAssocID="{FD953919-C024-4942-A08A-CF90539BA4E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D55D094-74A4-498D-9437-E4E54B446DB4}" type="pres">
      <dgm:prSet presAssocID="{7802C6A1-B624-4CA6-8AFA-94312AE4A5ED}" presName="node" presStyleLbl="node1" presStyleIdx="3" presStyleCnt="7" custRadScaleRad="101909" custRadScaleInc="1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F92BD-4FA9-4552-887B-104CCAF2BC19}" type="pres">
      <dgm:prSet presAssocID="{7802C6A1-B624-4CA6-8AFA-94312AE4A5ED}" presName="dummy" presStyleCnt="0"/>
      <dgm:spPr/>
    </dgm:pt>
    <dgm:pt modelId="{5A23A076-2B18-44E9-9AC0-A9B405D16F0A}" type="pres">
      <dgm:prSet presAssocID="{447BC16E-B900-4D15-8638-DD904EF35C01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9FD8775-B633-4433-B499-512FB0804DF5}" type="pres">
      <dgm:prSet presAssocID="{0026EBD7-B7BC-4A13-8C61-269294E55B7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5ABEB-50B0-47C2-99E6-68376698E745}" type="pres">
      <dgm:prSet presAssocID="{0026EBD7-B7BC-4A13-8C61-269294E55B75}" presName="dummy" presStyleCnt="0"/>
      <dgm:spPr/>
    </dgm:pt>
    <dgm:pt modelId="{C1E39408-1EA5-4FC1-88F8-EEE9AF4FD634}" type="pres">
      <dgm:prSet presAssocID="{933A895B-95E8-40DF-9F63-115FFD7F069E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CCDEEE2-D586-45E4-A6AF-ECF4FCC910C2}" type="pres">
      <dgm:prSet presAssocID="{6AA3E982-9A4E-4C0D-9ECB-67E521D323B5}" presName="node" presStyleLbl="node1" presStyleIdx="5" presStyleCnt="7" custRadScaleRad="98364" custRadScaleInc="-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0D324-F0F6-451C-A404-CCF1E72D8205}" type="pres">
      <dgm:prSet presAssocID="{6AA3E982-9A4E-4C0D-9ECB-67E521D323B5}" presName="dummy" presStyleCnt="0"/>
      <dgm:spPr/>
    </dgm:pt>
    <dgm:pt modelId="{76A912C7-38DC-4DC2-8070-1C4031161D2E}" type="pres">
      <dgm:prSet presAssocID="{3F2A5BB5-9D47-45C5-8983-24B10647C5AD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DC06A39-07B0-4EC9-8633-4BAC4A30BB9B}" type="pres">
      <dgm:prSet presAssocID="{B9299CE1-5AE6-473F-8949-13730A6C314E}" presName="node" presStyleLbl="node1" presStyleIdx="6" presStyleCnt="7" custRadScaleRad="101266" custRadScaleInc="-9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4C4F8-C239-48A6-A5FF-15DA49DE35C6}" type="pres">
      <dgm:prSet presAssocID="{B9299CE1-5AE6-473F-8949-13730A6C314E}" presName="dummy" presStyleCnt="0"/>
      <dgm:spPr/>
    </dgm:pt>
    <dgm:pt modelId="{C9BF7D6E-9CA0-4B6D-9756-B0F35CFD29F5}" type="pres">
      <dgm:prSet presAssocID="{852B0A91-CA22-4096-A8B9-56B69237E209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6B3D31ED-333E-4F41-9C2E-2555B18951E1}" srcId="{7D75DE53-E5E3-4698-BC23-8293BD532523}" destId="{D0CC8DF2-F619-4970-9BAB-F05CC2A097C9}" srcOrd="0" destOrd="0" parTransId="{977C5D14-B42E-4C5D-B592-772540A93E4C}" sibTransId="{0B1CCC3C-4D5E-44DC-9379-C27B38235707}"/>
    <dgm:cxn modelId="{F66C5548-2921-4BF1-86BB-6900065EF168}" type="presOf" srcId="{0B1CCC3C-4D5E-44DC-9379-C27B38235707}" destId="{653AEE42-DAE4-4D1D-BDC3-9651761670D4}" srcOrd="0" destOrd="0" presId="urn:microsoft.com/office/officeart/2005/8/layout/radial6"/>
    <dgm:cxn modelId="{5143C389-34B2-428C-8469-CAD2517BE2DC}" type="presOf" srcId="{5503016C-45D9-43A2-AEF4-EA9AE9CA5BEE}" destId="{74154E39-AE62-4818-82CA-31BC25BC3B3A}" srcOrd="0" destOrd="0" presId="urn:microsoft.com/office/officeart/2005/8/layout/radial6"/>
    <dgm:cxn modelId="{43E8D714-824C-46B0-98EA-C22D368C8C61}" type="presOf" srcId="{7D75DE53-E5E3-4698-BC23-8293BD532523}" destId="{38BEE510-04AA-4F06-9DD0-CD3AB72706FD}" srcOrd="0" destOrd="0" presId="urn:microsoft.com/office/officeart/2005/8/layout/radial6"/>
    <dgm:cxn modelId="{9F1F0963-C861-4D40-8216-287F0DE64088}" type="presOf" srcId="{7802C6A1-B624-4CA6-8AFA-94312AE4A5ED}" destId="{0D55D094-74A4-498D-9437-E4E54B446DB4}" srcOrd="0" destOrd="0" presId="urn:microsoft.com/office/officeart/2005/8/layout/radial6"/>
    <dgm:cxn modelId="{572DABBA-1D83-4D85-BCFC-7B379C8104B1}" type="presOf" srcId="{0026EBD7-B7BC-4A13-8C61-269294E55B75}" destId="{39FD8775-B633-4433-B499-512FB0804DF5}" srcOrd="0" destOrd="0" presId="urn:microsoft.com/office/officeart/2005/8/layout/radial6"/>
    <dgm:cxn modelId="{7D7ABC91-6B4C-4F91-A4E5-51C7DC2BA950}" srcId="{7D75DE53-E5E3-4698-BC23-8293BD532523}" destId="{5503016C-45D9-43A2-AEF4-EA9AE9CA5BEE}" srcOrd="2" destOrd="0" parTransId="{02F97605-5D67-4C2B-9760-7A2662EBEF18}" sibTransId="{FD953919-C024-4942-A08A-CF90539BA4EA}"/>
    <dgm:cxn modelId="{827132D1-17B9-4FCF-816B-F47C78E1CFB8}" type="presOf" srcId="{6AA3E982-9A4E-4C0D-9ECB-67E521D323B5}" destId="{ECCDEEE2-D586-45E4-A6AF-ECF4FCC910C2}" srcOrd="0" destOrd="0" presId="urn:microsoft.com/office/officeart/2005/8/layout/radial6"/>
    <dgm:cxn modelId="{F0DE14C0-B7E1-4C5E-AA85-456A8CD876AC}" srcId="{7D75DE53-E5E3-4698-BC23-8293BD532523}" destId="{0026EBD7-B7BC-4A13-8C61-269294E55B75}" srcOrd="4" destOrd="0" parTransId="{B82B8E2F-40CA-46A0-9F36-0D0B59FBE9C8}" sibTransId="{933A895B-95E8-40DF-9F63-115FFD7F069E}"/>
    <dgm:cxn modelId="{2A92C451-2ACB-4484-97A5-3931E6A1B966}" type="presOf" srcId="{3F2A5BB5-9D47-45C5-8983-24B10647C5AD}" destId="{76A912C7-38DC-4DC2-8070-1C4031161D2E}" srcOrd="0" destOrd="0" presId="urn:microsoft.com/office/officeart/2005/8/layout/radial6"/>
    <dgm:cxn modelId="{F6D845B0-3F7B-4E62-A9D4-A4521991A6E6}" srcId="{7D75DE53-E5E3-4698-BC23-8293BD532523}" destId="{6AA3E982-9A4E-4C0D-9ECB-67E521D323B5}" srcOrd="5" destOrd="0" parTransId="{E1EAB91B-7A76-42DA-B154-03770C1604DF}" sibTransId="{3F2A5BB5-9D47-45C5-8983-24B10647C5AD}"/>
    <dgm:cxn modelId="{43B04B39-93B8-4BA2-AF39-2A251419863B}" type="presOf" srcId="{4C1EDABF-D576-4842-9521-C8ACE0AD3CB0}" destId="{1F000E19-DB3B-4FB7-9D34-115BED762D7B}" srcOrd="0" destOrd="0" presId="urn:microsoft.com/office/officeart/2005/8/layout/radial6"/>
    <dgm:cxn modelId="{9FBDF678-0E63-49B1-BB25-B9BBE1AD2736}" type="presOf" srcId="{447BC16E-B900-4D15-8638-DD904EF35C01}" destId="{5A23A076-2B18-44E9-9AC0-A9B405D16F0A}" srcOrd="0" destOrd="0" presId="urn:microsoft.com/office/officeart/2005/8/layout/radial6"/>
    <dgm:cxn modelId="{E273F95E-BBD6-4B6E-94E5-F81F989997B3}" type="presOf" srcId="{933A895B-95E8-40DF-9F63-115FFD7F069E}" destId="{C1E39408-1EA5-4FC1-88F8-EEE9AF4FD634}" srcOrd="0" destOrd="0" presId="urn:microsoft.com/office/officeart/2005/8/layout/radial6"/>
    <dgm:cxn modelId="{38E256E8-2953-42B6-BE98-6E8CEC4F1BC7}" type="presOf" srcId="{FA6C69CC-A38C-404D-A4F2-45970B9E45DF}" destId="{9FE55C6F-EF10-46A1-A0B2-DEB10DACA732}" srcOrd="0" destOrd="0" presId="urn:microsoft.com/office/officeart/2005/8/layout/radial6"/>
    <dgm:cxn modelId="{04FD69DC-97D8-4FF0-B6AD-97F149E10FD4}" type="presOf" srcId="{9EF7D539-9CE5-4A4B-AAD5-8309D5E0069F}" destId="{5CF00DE9-00DD-46D1-BE44-F757E024FCDB}" srcOrd="0" destOrd="0" presId="urn:microsoft.com/office/officeart/2005/8/layout/radial6"/>
    <dgm:cxn modelId="{B908ADF7-2564-4962-9FCC-8415BEB601EA}" type="presOf" srcId="{852B0A91-CA22-4096-A8B9-56B69237E209}" destId="{C9BF7D6E-9CA0-4B6D-9756-B0F35CFD29F5}" srcOrd="0" destOrd="0" presId="urn:microsoft.com/office/officeart/2005/8/layout/radial6"/>
    <dgm:cxn modelId="{2D2044F6-BB39-485E-B678-0916485C454E}" srcId="{7D75DE53-E5E3-4698-BC23-8293BD532523}" destId="{B9299CE1-5AE6-473F-8949-13730A6C314E}" srcOrd="6" destOrd="0" parTransId="{B177FBE4-55DD-45CB-84C3-7D83F9AB9543}" sibTransId="{852B0A91-CA22-4096-A8B9-56B69237E209}"/>
    <dgm:cxn modelId="{FD6E527F-D71C-47FC-8C06-467214E5F5E7}" srcId="{9EF7D539-9CE5-4A4B-AAD5-8309D5E0069F}" destId="{7D75DE53-E5E3-4698-BC23-8293BD532523}" srcOrd="0" destOrd="0" parTransId="{82378D30-372D-439F-AA74-9AB13B42CD33}" sibTransId="{68C73025-92C0-4A98-B87B-45F96A8F7C89}"/>
    <dgm:cxn modelId="{505350F6-ECC3-4D0B-9BCE-1B7164FEBDFC}" type="presOf" srcId="{B9299CE1-5AE6-473F-8949-13730A6C314E}" destId="{BDC06A39-07B0-4EC9-8633-4BAC4A30BB9B}" srcOrd="0" destOrd="0" presId="urn:microsoft.com/office/officeart/2005/8/layout/radial6"/>
    <dgm:cxn modelId="{547714DE-7E79-4B65-BD8F-D4EC977AE313}" type="presOf" srcId="{FD953919-C024-4942-A08A-CF90539BA4EA}" destId="{8CBFA1EE-E1B1-4DD5-A6D3-3E5E0CA20BED}" srcOrd="0" destOrd="0" presId="urn:microsoft.com/office/officeart/2005/8/layout/radial6"/>
    <dgm:cxn modelId="{1B7CFCD4-F833-4298-9A24-5FB381418FE7}" srcId="{7D75DE53-E5E3-4698-BC23-8293BD532523}" destId="{7802C6A1-B624-4CA6-8AFA-94312AE4A5ED}" srcOrd="3" destOrd="0" parTransId="{3BAE26DD-10BD-4422-A217-9F0516EFA0B1}" sibTransId="{447BC16E-B900-4D15-8638-DD904EF35C01}"/>
    <dgm:cxn modelId="{6ACEBEB9-5DA4-4695-AB42-B5186015AB98}" srcId="{7D75DE53-E5E3-4698-BC23-8293BD532523}" destId="{4C1EDABF-D576-4842-9521-C8ACE0AD3CB0}" srcOrd="1" destOrd="0" parTransId="{E2AFFA5C-EC6B-47F7-92D9-B5C5592A6D73}" sibTransId="{FA6C69CC-A38C-404D-A4F2-45970B9E45DF}"/>
    <dgm:cxn modelId="{94555780-D496-425C-85CF-6D369BE00F0C}" type="presOf" srcId="{D0CC8DF2-F619-4970-9BAB-F05CC2A097C9}" destId="{4DD3AA85-8740-4657-BF1E-AA9209F21379}" srcOrd="0" destOrd="0" presId="urn:microsoft.com/office/officeart/2005/8/layout/radial6"/>
    <dgm:cxn modelId="{66C86AE1-CF78-4B97-A7D0-BEC2BF9995BD}" type="presParOf" srcId="{5CF00DE9-00DD-46D1-BE44-F757E024FCDB}" destId="{38BEE510-04AA-4F06-9DD0-CD3AB72706FD}" srcOrd="0" destOrd="0" presId="urn:microsoft.com/office/officeart/2005/8/layout/radial6"/>
    <dgm:cxn modelId="{4DE53F85-B682-41D4-948A-45071E1FC15C}" type="presParOf" srcId="{5CF00DE9-00DD-46D1-BE44-F757E024FCDB}" destId="{4DD3AA85-8740-4657-BF1E-AA9209F21379}" srcOrd="1" destOrd="0" presId="urn:microsoft.com/office/officeart/2005/8/layout/radial6"/>
    <dgm:cxn modelId="{87A4FE9F-2AA3-4EFE-8C04-5F9C09F74527}" type="presParOf" srcId="{5CF00DE9-00DD-46D1-BE44-F757E024FCDB}" destId="{0FF3A7AA-948C-4188-9821-6338C26098AC}" srcOrd="2" destOrd="0" presId="urn:microsoft.com/office/officeart/2005/8/layout/radial6"/>
    <dgm:cxn modelId="{C0187661-B9E8-4E04-8D3E-3F75530C278A}" type="presParOf" srcId="{5CF00DE9-00DD-46D1-BE44-F757E024FCDB}" destId="{653AEE42-DAE4-4D1D-BDC3-9651761670D4}" srcOrd="3" destOrd="0" presId="urn:microsoft.com/office/officeart/2005/8/layout/radial6"/>
    <dgm:cxn modelId="{D61D0511-BD91-4D98-9423-0685D407ED13}" type="presParOf" srcId="{5CF00DE9-00DD-46D1-BE44-F757E024FCDB}" destId="{1F000E19-DB3B-4FB7-9D34-115BED762D7B}" srcOrd="4" destOrd="0" presId="urn:microsoft.com/office/officeart/2005/8/layout/radial6"/>
    <dgm:cxn modelId="{4F0D7B83-6C08-4182-8F62-04B7C91D0843}" type="presParOf" srcId="{5CF00DE9-00DD-46D1-BE44-F757E024FCDB}" destId="{48ACB00B-231B-4961-ABC5-E844549BA3F4}" srcOrd="5" destOrd="0" presId="urn:microsoft.com/office/officeart/2005/8/layout/radial6"/>
    <dgm:cxn modelId="{4BE1C687-DD31-4677-91CA-A5DDCB1FABDB}" type="presParOf" srcId="{5CF00DE9-00DD-46D1-BE44-F757E024FCDB}" destId="{9FE55C6F-EF10-46A1-A0B2-DEB10DACA732}" srcOrd="6" destOrd="0" presId="urn:microsoft.com/office/officeart/2005/8/layout/radial6"/>
    <dgm:cxn modelId="{32B3EF8A-DC6A-4EE3-9AAA-EEAF94D190B7}" type="presParOf" srcId="{5CF00DE9-00DD-46D1-BE44-F757E024FCDB}" destId="{74154E39-AE62-4818-82CA-31BC25BC3B3A}" srcOrd="7" destOrd="0" presId="urn:microsoft.com/office/officeart/2005/8/layout/radial6"/>
    <dgm:cxn modelId="{9B3DE467-65AE-492F-B547-278AE9801991}" type="presParOf" srcId="{5CF00DE9-00DD-46D1-BE44-F757E024FCDB}" destId="{5A6CCBA0-AFEE-412C-B82C-7765C4314FF5}" srcOrd="8" destOrd="0" presId="urn:microsoft.com/office/officeart/2005/8/layout/radial6"/>
    <dgm:cxn modelId="{B16E7532-0745-4E14-9EBB-02D2FEDE5009}" type="presParOf" srcId="{5CF00DE9-00DD-46D1-BE44-F757E024FCDB}" destId="{8CBFA1EE-E1B1-4DD5-A6D3-3E5E0CA20BED}" srcOrd="9" destOrd="0" presId="urn:microsoft.com/office/officeart/2005/8/layout/radial6"/>
    <dgm:cxn modelId="{3E2405EF-ECB9-48E3-A8B7-121B27D58F74}" type="presParOf" srcId="{5CF00DE9-00DD-46D1-BE44-F757E024FCDB}" destId="{0D55D094-74A4-498D-9437-E4E54B446DB4}" srcOrd="10" destOrd="0" presId="urn:microsoft.com/office/officeart/2005/8/layout/radial6"/>
    <dgm:cxn modelId="{19F53A3F-5964-40E6-9A6F-413E57AD101A}" type="presParOf" srcId="{5CF00DE9-00DD-46D1-BE44-F757E024FCDB}" destId="{C08F92BD-4FA9-4552-887B-104CCAF2BC19}" srcOrd="11" destOrd="0" presId="urn:microsoft.com/office/officeart/2005/8/layout/radial6"/>
    <dgm:cxn modelId="{108F54A4-D220-42A5-9624-82A2791584A1}" type="presParOf" srcId="{5CF00DE9-00DD-46D1-BE44-F757E024FCDB}" destId="{5A23A076-2B18-44E9-9AC0-A9B405D16F0A}" srcOrd="12" destOrd="0" presId="urn:microsoft.com/office/officeart/2005/8/layout/radial6"/>
    <dgm:cxn modelId="{1E00C501-768E-480B-A0D7-3CB95C3C2709}" type="presParOf" srcId="{5CF00DE9-00DD-46D1-BE44-F757E024FCDB}" destId="{39FD8775-B633-4433-B499-512FB0804DF5}" srcOrd="13" destOrd="0" presId="urn:microsoft.com/office/officeart/2005/8/layout/radial6"/>
    <dgm:cxn modelId="{D0FAC1C1-F25C-439B-B13E-B00E247412C3}" type="presParOf" srcId="{5CF00DE9-00DD-46D1-BE44-F757E024FCDB}" destId="{A855ABEB-50B0-47C2-99E6-68376698E745}" srcOrd="14" destOrd="0" presId="urn:microsoft.com/office/officeart/2005/8/layout/radial6"/>
    <dgm:cxn modelId="{7E6750DE-3211-44BE-B837-12CA4B3322EA}" type="presParOf" srcId="{5CF00DE9-00DD-46D1-BE44-F757E024FCDB}" destId="{C1E39408-1EA5-4FC1-88F8-EEE9AF4FD634}" srcOrd="15" destOrd="0" presId="urn:microsoft.com/office/officeart/2005/8/layout/radial6"/>
    <dgm:cxn modelId="{311625A8-6DB6-4B04-BDEF-67FD3C561806}" type="presParOf" srcId="{5CF00DE9-00DD-46D1-BE44-F757E024FCDB}" destId="{ECCDEEE2-D586-45E4-A6AF-ECF4FCC910C2}" srcOrd="16" destOrd="0" presId="urn:microsoft.com/office/officeart/2005/8/layout/radial6"/>
    <dgm:cxn modelId="{F8D5A78F-9862-4516-9DAE-B0BC97C03BF4}" type="presParOf" srcId="{5CF00DE9-00DD-46D1-BE44-F757E024FCDB}" destId="{9800D324-F0F6-451C-A404-CCF1E72D8205}" srcOrd="17" destOrd="0" presId="urn:microsoft.com/office/officeart/2005/8/layout/radial6"/>
    <dgm:cxn modelId="{BD7BBA66-C291-4BC2-8615-719475F9DEAC}" type="presParOf" srcId="{5CF00DE9-00DD-46D1-BE44-F757E024FCDB}" destId="{76A912C7-38DC-4DC2-8070-1C4031161D2E}" srcOrd="18" destOrd="0" presId="urn:microsoft.com/office/officeart/2005/8/layout/radial6"/>
    <dgm:cxn modelId="{C9A7D756-BA00-4857-92AF-053173D68500}" type="presParOf" srcId="{5CF00DE9-00DD-46D1-BE44-F757E024FCDB}" destId="{BDC06A39-07B0-4EC9-8633-4BAC4A30BB9B}" srcOrd="19" destOrd="0" presId="urn:microsoft.com/office/officeart/2005/8/layout/radial6"/>
    <dgm:cxn modelId="{2AE8DAE0-2013-40C0-9C27-319AAA77C490}" type="presParOf" srcId="{5CF00DE9-00DD-46D1-BE44-F757E024FCDB}" destId="{32D4C4F8-C239-48A6-A5FF-15DA49DE35C6}" srcOrd="20" destOrd="0" presId="urn:microsoft.com/office/officeart/2005/8/layout/radial6"/>
    <dgm:cxn modelId="{871F02E9-6470-4696-97D5-FFD7ACE58FAD}" type="presParOf" srcId="{5CF00DE9-00DD-46D1-BE44-F757E024FCDB}" destId="{C9BF7D6E-9CA0-4B6D-9756-B0F35CFD29F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F7D6E-9CA0-4B6D-9756-B0F35CFD29F5}">
      <dsp:nvSpPr>
        <dsp:cNvPr id="0" name=""/>
        <dsp:cNvSpPr/>
      </dsp:nvSpPr>
      <dsp:spPr>
        <a:xfrm>
          <a:off x="3230734" y="509259"/>
          <a:ext cx="4040071" cy="4040071"/>
        </a:xfrm>
        <a:prstGeom prst="blockArc">
          <a:avLst>
            <a:gd name="adj1" fmla="val 13045699"/>
            <a:gd name="adj2" fmla="val 1625428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912C7-38DC-4DC2-8070-1C4031161D2E}">
      <dsp:nvSpPr>
        <dsp:cNvPr id="0" name=""/>
        <dsp:cNvSpPr/>
      </dsp:nvSpPr>
      <dsp:spPr>
        <a:xfrm>
          <a:off x="3279095" y="443292"/>
          <a:ext cx="4040071" cy="4040071"/>
        </a:xfrm>
        <a:prstGeom prst="blockArc">
          <a:avLst>
            <a:gd name="adj1" fmla="val 9918622"/>
            <a:gd name="adj2" fmla="val 1290371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39408-1EA5-4FC1-88F8-EEE9AF4FD634}">
      <dsp:nvSpPr>
        <dsp:cNvPr id="0" name=""/>
        <dsp:cNvSpPr/>
      </dsp:nvSpPr>
      <dsp:spPr>
        <a:xfrm>
          <a:off x="3299312" y="527956"/>
          <a:ext cx="4040071" cy="4040071"/>
        </a:xfrm>
        <a:prstGeom prst="blockArc">
          <a:avLst>
            <a:gd name="adj1" fmla="val 7015092"/>
            <a:gd name="adj2" fmla="val 10069718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3A076-2B18-44E9-9AC0-A9B405D16F0A}">
      <dsp:nvSpPr>
        <dsp:cNvPr id="0" name=""/>
        <dsp:cNvSpPr/>
      </dsp:nvSpPr>
      <dsp:spPr>
        <a:xfrm>
          <a:off x="3268021" y="512414"/>
          <a:ext cx="4040071" cy="4040071"/>
        </a:xfrm>
        <a:prstGeom prst="blockArc">
          <a:avLst>
            <a:gd name="adj1" fmla="val 3849622"/>
            <a:gd name="adj2" fmla="val 6954448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FA1EE-E1B1-4DD5-A6D3-3E5E0CA20BED}">
      <dsp:nvSpPr>
        <dsp:cNvPr id="0" name=""/>
        <dsp:cNvSpPr/>
      </dsp:nvSpPr>
      <dsp:spPr>
        <a:xfrm>
          <a:off x="3260524" y="516064"/>
          <a:ext cx="4040071" cy="4040071"/>
        </a:xfrm>
        <a:prstGeom prst="blockArc">
          <a:avLst>
            <a:gd name="adj1" fmla="val 759758"/>
            <a:gd name="adj2" fmla="val 383514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55C6F-EF10-46A1-A0B2-DEB10DACA732}">
      <dsp:nvSpPr>
        <dsp:cNvPr id="0" name=""/>
        <dsp:cNvSpPr/>
      </dsp:nvSpPr>
      <dsp:spPr>
        <a:xfrm>
          <a:off x="3262009" y="509506"/>
          <a:ext cx="4040071" cy="4040071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AEE42-DAE4-4D1D-BDC3-9651761670D4}">
      <dsp:nvSpPr>
        <dsp:cNvPr id="0" name=""/>
        <dsp:cNvSpPr/>
      </dsp:nvSpPr>
      <dsp:spPr>
        <a:xfrm>
          <a:off x="3262009" y="509506"/>
          <a:ext cx="4040071" cy="4040071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EE510-04AA-4F06-9DD0-CD3AB72706FD}">
      <dsp:nvSpPr>
        <dsp:cNvPr id="0" name=""/>
        <dsp:cNvSpPr/>
      </dsp:nvSpPr>
      <dsp:spPr>
        <a:xfrm>
          <a:off x="4499281" y="1746778"/>
          <a:ext cx="1565528" cy="1565528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Code</a:t>
          </a:r>
        </a:p>
      </dsp:txBody>
      <dsp:txXfrm>
        <a:off x="4728547" y="1976044"/>
        <a:ext cx="1106996" cy="1106996"/>
      </dsp:txXfrm>
    </dsp:sp>
    <dsp:sp modelId="{4DD3AA85-8740-4657-BF1E-AA9209F21379}">
      <dsp:nvSpPr>
        <dsp:cNvPr id="0" name=""/>
        <dsp:cNvSpPr/>
      </dsp:nvSpPr>
      <dsp:spPr>
        <a:xfrm>
          <a:off x="4734110" y="1023"/>
          <a:ext cx="1095869" cy="10958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/>
            <a:t>Where is your Code today? </a:t>
          </a:r>
          <a:endParaRPr lang="en-US" sz="1000" kern="1200" dirty="0"/>
        </a:p>
      </dsp:txBody>
      <dsp:txXfrm>
        <a:off x="4894596" y="161509"/>
        <a:ext cx="774897" cy="774897"/>
      </dsp:txXfrm>
    </dsp:sp>
    <dsp:sp modelId="{1F000E19-DB3B-4FB7-9D34-115BED762D7B}">
      <dsp:nvSpPr>
        <dsp:cNvPr id="0" name=""/>
        <dsp:cNvSpPr/>
      </dsp:nvSpPr>
      <dsp:spPr>
        <a:xfrm>
          <a:off x="6282594" y="746733"/>
          <a:ext cx="1095869" cy="109586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/>
            <a:t>Where do you want to take it? </a:t>
          </a:r>
          <a:endParaRPr lang="en-US" sz="1000" kern="1200" dirty="0"/>
        </a:p>
      </dsp:txBody>
      <dsp:txXfrm>
        <a:off x="6443080" y="907219"/>
        <a:ext cx="774897" cy="774897"/>
      </dsp:txXfrm>
    </dsp:sp>
    <dsp:sp modelId="{74154E39-AE62-4818-82CA-31BC25BC3B3A}">
      <dsp:nvSpPr>
        <dsp:cNvPr id="0" name=""/>
        <dsp:cNvSpPr/>
      </dsp:nvSpPr>
      <dsp:spPr>
        <a:xfrm>
          <a:off x="6665037" y="2422329"/>
          <a:ext cx="1095869" cy="1095869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/>
            <a:t>Who is your audience? </a:t>
          </a:r>
          <a:endParaRPr lang="en-US" sz="1000" kern="1200" dirty="0"/>
        </a:p>
      </dsp:txBody>
      <dsp:txXfrm>
        <a:off x="6825523" y="2582815"/>
        <a:ext cx="774897" cy="774897"/>
      </dsp:txXfrm>
    </dsp:sp>
    <dsp:sp modelId="{0D55D094-74A4-498D-9437-E4E54B446DB4}">
      <dsp:nvSpPr>
        <dsp:cNvPr id="0" name=""/>
        <dsp:cNvSpPr/>
      </dsp:nvSpPr>
      <dsp:spPr>
        <a:xfrm>
          <a:off x="5603367" y="3767076"/>
          <a:ext cx="1095869" cy="109586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/>
            <a:t>What are your peers doing? </a:t>
          </a:r>
          <a:endParaRPr lang="en-US" sz="1000" kern="1200" dirty="0"/>
        </a:p>
      </dsp:txBody>
      <dsp:txXfrm>
        <a:off x="5763853" y="3927562"/>
        <a:ext cx="774897" cy="774897"/>
      </dsp:txXfrm>
    </dsp:sp>
    <dsp:sp modelId="{39FD8775-B633-4433-B499-512FB0804DF5}">
      <dsp:nvSpPr>
        <dsp:cNvPr id="0" name=""/>
        <dsp:cNvSpPr/>
      </dsp:nvSpPr>
      <dsp:spPr>
        <a:xfrm>
          <a:off x="3874767" y="3766053"/>
          <a:ext cx="1095869" cy="1095869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/>
            <a:t>How can we learn from others?</a:t>
          </a:r>
          <a:endParaRPr lang="en-US" sz="1000" kern="1200" dirty="0"/>
        </a:p>
      </dsp:txBody>
      <dsp:txXfrm>
        <a:off x="4035253" y="3926539"/>
        <a:ext cx="774897" cy="774897"/>
      </dsp:txXfrm>
    </dsp:sp>
    <dsp:sp modelId="{ECCDEEE2-D586-45E4-A6AF-ECF4FCC910C2}">
      <dsp:nvSpPr>
        <dsp:cNvPr id="0" name=""/>
        <dsp:cNvSpPr/>
      </dsp:nvSpPr>
      <dsp:spPr>
        <a:xfrm>
          <a:off x="2835349" y="2417636"/>
          <a:ext cx="1095869" cy="1095869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/>
            <a:t>If you could do anything to your Code, what would you do?</a:t>
          </a:r>
          <a:endParaRPr lang="en-US" sz="1000" kern="1200" dirty="0"/>
        </a:p>
      </dsp:txBody>
      <dsp:txXfrm>
        <a:off x="2995835" y="2578122"/>
        <a:ext cx="774897" cy="774897"/>
      </dsp:txXfrm>
    </dsp:sp>
    <dsp:sp modelId="{BDC06A39-07B0-4EC9-8633-4BAC4A30BB9B}">
      <dsp:nvSpPr>
        <dsp:cNvPr id="0" name=""/>
        <dsp:cNvSpPr/>
      </dsp:nvSpPr>
      <dsp:spPr>
        <a:xfrm>
          <a:off x="3130025" y="777624"/>
          <a:ext cx="1095869" cy="1095869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/>
            <a:t>What is holding you back? </a:t>
          </a:r>
          <a:endParaRPr lang="en-US" sz="1000" kern="1200" dirty="0"/>
        </a:p>
      </dsp:txBody>
      <dsp:txXfrm>
        <a:off x="3290511" y="938110"/>
        <a:ext cx="774897" cy="774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16FB4-7D35-4AD7-A5A7-C54EBAA6F4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88348-5EE1-4DB4-A537-1B3B0C3D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4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B16EF-42F5-4B7D-A177-DDFB0100FF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0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7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500" dirty="0">
                <a:solidFill>
                  <a:prstClr val="black"/>
                </a:solidFill>
              </a:rPr>
              <a:t>You may all be at different stages of implementation but always wanting to improve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8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effectLst/>
              </a:rPr>
              <a:t>Lets remind everyone of the importance of having a Code</a:t>
            </a:r>
          </a:p>
          <a:p>
            <a:endParaRPr lang="en-CA" dirty="0"/>
          </a:p>
          <a:p>
            <a:r>
              <a:rPr lang="en-CA" dirty="0">
                <a:effectLst/>
              </a:rPr>
              <a:t>A code of conduct </a:t>
            </a:r>
            <a:r>
              <a:rPr lang="en-CA" b="1" dirty="0">
                <a:effectLst/>
              </a:rPr>
              <a:t>clarifies an organization's mission, values and principles</a:t>
            </a:r>
            <a:r>
              <a:rPr lang="en-CA" dirty="0">
                <a:effectLst/>
              </a:rPr>
              <a:t>, linking them with standards of professional conduct. The code articulates the values the organization wishes to foster in leaders and employees and, in doing so, defines desired behavior. As a result, written codes of conduct or ethics can become </a:t>
            </a:r>
            <a:r>
              <a:rPr lang="en-CA" b="1" dirty="0">
                <a:effectLst/>
              </a:rPr>
              <a:t>benchmarks</a:t>
            </a:r>
            <a:r>
              <a:rPr lang="en-CA" dirty="0">
                <a:effectLst/>
              </a:rPr>
              <a:t> against which individual and organizational performance can be measured.</a:t>
            </a:r>
          </a:p>
          <a:p>
            <a:endParaRPr lang="en-CA" dirty="0"/>
          </a:p>
          <a:p>
            <a:endParaRPr lang="en-CA" dirty="0">
              <a:effectLst/>
            </a:endParaRPr>
          </a:p>
          <a:p>
            <a:r>
              <a:rPr lang="en-CA" dirty="0">
                <a:effectLst/>
              </a:rPr>
              <a:t>. A code encourages discussions of ethics and compliance, empowering employees to handle ethical dilemmas they encounter in everyday work. It can also serve as a valuable reference, helping employees locate relevant documents, services and other resources related to ethics within the organization.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3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6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800" dirty="0"/>
              <a:t>As an added bonus, regular assessments will demonstrate internally (and, if ever needed, externally) that the resources you've invested in ethics and compliance have made a difference</a:t>
            </a:r>
            <a:r>
              <a:rPr lang="en-CA" dirty="0">
                <a:effectLst/>
              </a:rPr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8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7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tasks need to be undertaken to ensure organisational compliance with the Code?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C3F6B-1EF0-45DF-8698-E20E8850253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6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866" indent="-2846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571" indent="-2270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821" indent="-2270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072" indent="-2270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3991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910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28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7747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2383-8DE7-4876-A931-8A129D7F93F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866" indent="-28461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571" indent="-2270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821" indent="-2270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072" indent="-2270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3991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910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28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7747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FBCDF14-4FDB-45AA-9856-0FE56DC3FC8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2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1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6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165F-137C-9E44-8111-0475BAB1F9D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5F85-C1F5-9846-A851-CFD4FA65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308513"/>
            <a:ext cx="12191999" cy="990599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we want to ask ourselves</a:t>
            </a:r>
            <a:r>
              <a:rPr lang="en-CA" b="1" dirty="0">
                <a:latin typeface="+mn-lt"/>
              </a:rPr>
              <a:t/>
            </a:r>
            <a:br>
              <a:rPr lang="en-CA" b="1" dirty="0">
                <a:latin typeface="+mn-lt"/>
              </a:rPr>
            </a:br>
            <a:endParaRPr lang="en-CA" b="1" dirty="0">
              <a:latin typeface="+mn-lt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3410459"/>
              </p:ext>
            </p:extLst>
          </p:nvPr>
        </p:nvGraphicFramePr>
        <p:xfrm>
          <a:off x="928256" y="1920585"/>
          <a:ext cx="10564091" cy="486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741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1036"/>
            <a:ext cx="12192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b="1" u="sng" dirty="0" smtClean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r>
              <a:rPr lang="en-US" sz="5000" b="1" u="sng" dirty="0" smtClean="0">
                <a:solidFill>
                  <a:srgbClr val="006666"/>
                </a:solidFill>
                <a:latin typeface="Arial"/>
                <a:ea typeface="Calibri"/>
              </a:rPr>
              <a:t>MODULE TWO: </a:t>
            </a:r>
          </a:p>
          <a:p>
            <a:pPr algn="ctr"/>
            <a:r>
              <a:rPr lang="en-US" sz="5000" b="1" u="sng" dirty="0" smtClean="0">
                <a:solidFill>
                  <a:srgbClr val="006666"/>
                </a:solidFill>
                <a:latin typeface="Arial"/>
                <a:ea typeface="Calibri"/>
              </a:rPr>
              <a:t>DESIGNING A TRAINING PROGRAM</a:t>
            </a:r>
          </a:p>
          <a:p>
            <a:pPr algn="ctr"/>
            <a:endParaRPr lang="en-US" sz="5000" b="1" u="sng" dirty="0" smtClean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r>
              <a:rPr lang="en-US" sz="3000" b="1" i="1" u="sng" dirty="0" smtClean="0">
                <a:solidFill>
                  <a:srgbClr val="006666"/>
                </a:solidFill>
                <a:latin typeface="Arial"/>
                <a:ea typeface="Calibri"/>
              </a:rPr>
              <a:t>FACILITATORS: </a:t>
            </a:r>
          </a:p>
          <a:p>
            <a:pPr algn="ctr"/>
            <a:r>
              <a:rPr lang="en-US" sz="3000" b="1" i="1" dirty="0" smtClean="0">
                <a:solidFill>
                  <a:srgbClr val="006666"/>
                </a:solidFill>
                <a:latin typeface="Arial"/>
                <a:ea typeface="Calibri"/>
              </a:rPr>
              <a:t>SABRINA (HONG KONG, CHINA), MINNIE (THE PHILIPPINES),</a:t>
            </a:r>
          </a:p>
          <a:p>
            <a:pPr algn="ctr"/>
            <a:r>
              <a:rPr lang="en-US" sz="3000" b="1" i="1" dirty="0" smtClean="0">
                <a:solidFill>
                  <a:srgbClr val="006666"/>
                </a:solidFill>
                <a:latin typeface="Arial"/>
                <a:ea typeface="Calibri"/>
              </a:rPr>
              <a:t>&amp; LAURA (THE UNITED STATES)</a:t>
            </a:r>
            <a:endParaRPr lang="en-US" sz="3000" b="1" i="1" dirty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endParaRPr lang="en-US" sz="2000" b="1" dirty="0" smtClean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endParaRPr lang="en-US" sz="2800" i="1" u="sng" dirty="0" smtClean="0">
              <a:solidFill>
                <a:srgbClr val="006666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978400" y="6815642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92102" y="1446718"/>
            <a:ext cx="11595100" cy="553998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000" b="1" i="1" dirty="0">
                <a:solidFill>
                  <a:schemeClr val="bg1"/>
                </a:solidFill>
              </a:rPr>
              <a:t>Overview</a:t>
            </a:r>
            <a:endParaRPr lang="es-CO" altLang="en-US" sz="3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333" y="2220884"/>
            <a:ext cx="1146386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n-US" altLang="zh-HK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This </a:t>
            </a:r>
            <a:r>
              <a:rPr lang="en-US" altLang="zh-HK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45-minute</a:t>
            </a:r>
            <a:r>
              <a:rPr lang="en-US" altLang="zh-HK" sz="2000" dirty="0">
                <a:solidFill>
                  <a:prstClr val="black"/>
                </a:solidFill>
                <a:latin typeface="Arial" charset="0"/>
                <a:cs typeface="Arial" charset="0"/>
              </a:rPr>
              <a:t> session is centered on the critical role that training programs have when  advancing implementation of code of ethics. </a:t>
            </a:r>
            <a:endParaRPr lang="en-US" altLang="zh-HK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n-US" altLang="zh-HK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We </a:t>
            </a:r>
            <a:r>
              <a:rPr lang="en-US" altLang="zh-HK" sz="2000" dirty="0">
                <a:solidFill>
                  <a:prstClr val="black"/>
                </a:solidFill>
                <a:latin typeface="Arial" charset="0"/>
                <a:cs typeface="Arial" charset="0"/>
              </a:rPr>
              <a:t>will review a referential flow of training and then each group/table will be then asked to brainstorm (5 mins):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HK" b="1" dirty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en-US" altLang="zh-HK" dirty="0">
                <a:solidFill>
                  <a:prstClr val="black"/>
                </a:solidFill>
                <a:latin typeface="Arial" charset="0"/>
                <a:cs typeface="Arial" charset="0"/>
              </a:rPr>
              <a:t> characteristics of a successful training and write them on </a:t>
            </a:r>
            <a:r>
              <a:rPr lang="en-US" altLang="zh-HK" b="1" dirty="0">
                <a:solidFill>
                  <a:srgbClr val="00B050"/>
                </a:solidFill>
                <a:latin typeface="Arial" charset="0"/>
                <a:cs typeface="Arial" charset="0"/>
              </a:rPr>
              <a:t>green</a:t>
            </a:r>
            <a:r>
              <a:rPr lang="en-US" altLang="zh-HK" dirty="0">
                <a:solidFill>
                  <a:prstClr val="black"/>
                </a:solidFill>
                <a:latin typeface="Arial" charset="0"/>
                <a:cs typeface="Arial" charset="0"/>
              </a:rPr>
              <a:t>-colored cards,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HK" b="1" dirty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en-US" altLang="zh-HK" dirty="0">
                <a:solidFill>
                  <a:prstClr val="black"/>
                </a:solidFill>
                <a:latin typeface="Arial" charset="0"/>
                <a:cs typeface="Arial" charset="0"/>
              </a:rPr>
              <a:t> possible limitations and write them on </a:t>
            </a:r>
            <a:r>
              <a:rPr lang="en-US" altLang="zh-HK" b="1" dirty="0">
                <a:solidFill>
                  <a:srgbClr val="FF0000"/>
                </a:solidFill>
                <a:latin typeface="Arial" charset="0"/>
                <a:cs typeface="Arial" charset="0"/>
              </a:rPr>
              <a:t>red</a:t>
            </a:r>
            <a:r>
              <a:rPr lang="en-US" altLang="zh-HK" dirty="0">
                <a:solidFill>
                  <a:prstClr val="black"/>
                </a:solidFill>
                <a:latin typeface="Arial" charset="0"/>
                <a:cs typeface="Arial" charset="0"/>
              </a:rPr>
              <a:t>-colored cards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zh-HK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 </a:t>
            </a:r>
            <a:r>
              <a:rPr lang="en-US" altLang="zh-HK" sz="2000" dirty="0">
                <a:solidFill>
                  <a:prstClr val="black"/>
                </a:solidFill>
                <a:latin typeface="Arial" charset="0"/>
                <a:cs typeface="Arial" charset="0"/>
              </a:rPr>
              <a:t>representative from each table/group will present the 4 cards, commenting as needed, and place them in a basket (5-7 mins)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zh-HK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Room </a:t>
            </a:r>
            <a:r>
              <a:rPr lang="en-US" altLang="zh-HK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will be split in </a:t>
            </a:r>
            <a:r>
              <a:rPr lang="en-US" altLang="zh-HK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2/3 teams</a:t>
            </a:r>
            <a:r>
              <a:rPr lang="en-US" altLang="zh-HK" sz="2000" dirty="0">
                <a:solidFill>
                  <a:srgbClr val="000000"/>
                </a:solidFill>
                <a:latin typeface="Arial" charset="0"/>
                <a:cs typeface="Arial" charset="0"/>
              </a:rPr>
              <a:t>;  each team will be randomly assigned  several cards each of each color and asked to come up </a:t>
            </a:r>
            <a:r>
              <a:rPr lang="en-US" altLang="zh-HK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with a game/module </a:t>
            </a:r>
            <a:r>
              <a:rPr lang="en-US" altLang="zh-HK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to complement a training session, that address the characteristics and limitations noted in the cards the each team received (15 mins)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zh-HK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Teams </a:t>
            </a:r>
            <a:r>
              <a:rPr lang="en-US" altLang="zh-HK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present their game and  as a room discussed the challenges encountered, best practices (10+ 10 mins) </a:t>
            </a:r>
            <a:endParaRPr lang="en-US" altLang="zh-HK" sz="20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2102" y="1531385"/>
            <a:ext cx="11595100" cy="461963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2400" b="1" i="1">
                <a:solidFill>
                  <a:prstClr val="white"/>
                </a:solidFill>
                <a:cs typeface="Arial" charset="0"/>
              </a:rPr>
              <a:t>Reference Flow for Training</a:t>
            </a:r>
            <a:endParaRPr lang="es-CO" altLang="en-US" sz="24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6733" y="2518810"/>
            <a:ext cx="2719917" cy="55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z="1800">
                <a:solidFill>
                  <a:srgbClr val="FFFFFF"/>
                </a:solidFill>
                <a:cs typeface="Arial" charset="0"/>
              </a:rPr>
              <a:t>Objective Setting</a:t>
            </a: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88767" y="2544207"/>
            <a:ext cx="2705100" cy="56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z="1800">
                <a:solidFill>
                  <a:srgbClr val="FFFFFF"/>
                </a:solidFill>
                <a:cs typeface="Arial" charset="0"/>
              </a:rPr>
              <a:t>Case Studies</a:t>
            </a: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4386" y="4385710"/>
            <a:ext cx="2705100" cy="568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z="1800">
                <a:solidFill>
                  <a:srgbClr val="FFFFFF"/>
                </a:solidFill>
                <a:cs typeface="Arial" charset="0"/>
              </a:rPr>
              <a:t>Group Discussions/ Interactive </a:t>
            </a:r>
            <a:r>
              <a:rPr lang="en-US" altLang="zh-HK" sz="1800" b="1">
                <a:solidFill>
                  <a:srgbClr val="FFFFFF"/>
                </a:solidFill>
                <a:cs typeface="Arial" charset="0"/>
              </a:rPr>
              <a:t>Games</a:t>
            </a:r>
            <a:endParaRPr lang="zh-HK" altLang="en-US" sz="18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35451" y="2550557"/>
            <a:ext cx="2707216" cy="56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z="1800">
                <a:solidFill>
                  <a:srgbClr val="FFFFFF"/>
                </a:solidFill>
                <a:cs typeface="Arial" charset="0"/>
              </a:rPr>
              <a:t>Introduction of Principles</a:t>
            </a: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7784" y="4371423"/>
            <a:ext cx="2707216" cy="568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z="1800">
                <a:solidFill>
                  <a:srgbClr val="FFFFFF"/>
                </a:solidFill>
                <a:cs typeface="Arial" charset="0"/>
              </a:rPr>
              <a:t>Application</a:t>
            </a: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735917" y="2679145"/>
            <a:ext cx="457200" cy="298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985000" y="2683907"/>
            <a:ext cx="457200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0221386" y="3474485"/>
            <a:ext cx="425449" cy="3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7010400" y="4461907"/>
            <a:ext cx="457200" cy="298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20235" y="4319035"/>
            <a:ext cx="2705100" cy="568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z="1800">
                <a:solidFill>
                  <a:srgbClr val="FFFFFF"/>
                </a:solidFill>
                <a:cs typeface="Arial" charset="0"/>
              </a:rPr>
              <a:t>Reinforcement</a:t>
            </a: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3759200" y="4461907"/>
            <a:ext cx="457200" cy="298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032933" y="3212547"/>
            <a:ext cx="2582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Be specific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Limit scope of training with clear target audiences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Use of slogans/mnemonics</a:t>
            </a:r>
            <a:endParaRPr lang="zh-HK" alt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4334935" y="3212547"/>
            <a:ext cx="2434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Scope setting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Knowledge impartation</a:t>
            </a:r>
            <a:endParaRPr lang="zh-HK" alt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442202" y="3206196"/>
            <a:ext cx="27051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Clear and well-defined cases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Simulated ethical breaches should be close to reality</a:t>
            </a:r>
            <a:endParaRPr lang="zh-HK" alt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588252" y="4965146"/>
            <a:ext cx="263948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Open discussions (if time and space allow)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Interaction enhances memory</a:t>
            </a:r>
            <a:endParaRPr lang="zh-HK" alt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4334935" y="4992132"/>
            <a:ext cx="2705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Referring to own code or international guidelines if necessary</a:t>
            </a:r>
            <a:endParaRPr lang="zh-HK" alt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982136" y="4974672"/>
            <a:ext cx="27072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zh-HK" sz="1100">
                <a:solidFill>
                  <a:prstClr val="black"/>
                </a:solidFill>
                <a:cs typeface="Arial" charset="0"/>
              </a:rPr>
              <a:t>Trainer to review and positively reinforce behaviours learned by participants through consistent messaging</a:t>
            </a:r>
            <a:endParaRPr lang="zh-HK" altLang="en-US" sz="11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1035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>
                <a:solidFill>
                  <a:srgbClr val="006666"/>
                </a:solidFill>
                <a:ea typeface="Calibri"/>
              </a:rPr>
              <a:t>CODE IMPLEMENTATION WORKSHOP (7 SEPTEMBER)</a:t>
            </a:r>
            <a:endParaRPr lang="en-US" sz="3000" u="sng" dirty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r>
              <a:rPr lang="en-US" sz="3000" b="1" u="sng" dirty="0" smtClean="0">
                <a:solidFill>
                  <a:srgbClr val="006666"/>
                </a:solidFill>
                <a:ea typeface="Calibri"/>
              </a:rPr>
              <a:t>BIOPHARMACEUTICAL SECTOR</a:t>
            </a:r>
          </a:p>
          <a:p>
            <a:pPr algn="ctr"/>
            <a:endParaRPr lang="en-US" sz="3000" b="1" dirty="0" smtClean="0">
              <a:solidFill>
                <a:srgbClr val="006666"/>
              </a:solidFill>
              <a:effectLst/>
              <a:latin typeface="Arial"/>
              <a:ea typeface="Calibri"/>
            </a:endParaRPr>
          </a:p>
          <a:p>
            <a:pPr algn="ctr"/>
            <a:r>
              <a:rPr lang="en-US" sz="5000" i="1" dirty="0" smtClean="0">
                <a:solidFill>
                  <a:srgbClr val="006666"/>
                </a:solidFill>
                <a:latin typeface="Arial"/>
                <a:ea typeface="Calibri"/>
              </a:rPr>
              <a:t>LUNCH BREAK</a:t>
            </a:r>
          </a:p>
          <a:p>
            <a:pPr algn="ctr"/>
            <a:r>
              <a:rPr lang="en-US" sz="3500" i="1" u="sng" dirty="0" smtClean="0">
                <a:solidFill>
                  <a:srgbClr val="006666"/>
                </a:solidFill>
                <a:latin typeface="Arial"/>
                <a:ea typeface="Calibri"/>
              </a:rPr>
              <a:t>LOCATION: OVEN D’OR RESTAURANT</a:t>
            </a:r>
            <a:r>
              <a:rPr lang="en-US" sz="5000" i="1" dirty="0" smtClean="0">
                <a:solidFill>
                  <a:srgbClr val="006666"/>
                </a:solidFill>
                <a:latin typeface="Arial"/>
                <a:ea typeface="Calibri"/>
              </a:rPr>
              <a:t> </a:t>
            </a:r>
          </a:p>
          <a:p>
            <a:pPr algn="ctr"/>
            <a:r>
              <a:rPr lang="en-US" sz="5000" i="1" dirty="0" smtClean="0">
                <a:solidFill>
                  <a:srgbClr val="006666"/>
                </a:solidFill>
                <a:latin typeface="Arial"/>
                <a:ea typeface="Calibri"/>
              </a:rPr>
              <a:t>(12:30 – 13:30)</a:t>
            </a:r>
          </a:p>
          <a:p>
            <a:pPr algn="ctr"/>
            <a:endParaRPr lang="en-US" sz="3000" i="1" dirty="0">
              <a:solidFill>
                <a:srgbClr val="006666"/>
              </a:solidFill>
              <a:effectLst/>
              <a:latin typeface="Arial"/>
              <a:ea typeface="Calibri"/>
            </a:endParaRPr>
          </a:p>
          <a:p>
            <a:r>
              <a:rPr lang="en-US" sz="3000" i="1" dirty="0" smtClean="0">
                <a:solidFill>
                  <a:srgbClr val="006666"/>
                </a:solidFill>
                <a:latin typeface="Arial"/>
                <a:ea typeface="Calibri"/>
              </a:rPr>
              <a:t>                               </a:t>
            </a:r>
          </a:p>
          <a:p>
            <a:r>
              <a:rPr lang="en-US" sz="3000" i="1" dirty="0" smtClean="0">
                <a:solidFill>
                  <a:srgbClr val="006666"/>
                </a:solidFill>
                <a:latin typeface="Arial"/>
                <a:ea typeface="Calibri"/>
              </a:rPr>
              <a:t>                            </a:t>
            </a:r>
            <a:endParaRPr lang="en-US" sz="3000" i="1" dirty="0">
              <a:solidFill>
                <a:srgbClr val="006666"/>
              </a:solidFill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1035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000" b="1" u="sng" dirty="0" smtClean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r>
              <a:rPr lang="en-US" sz="5000" b="1" u="sng" dirty="0" smtClean="0">
                <a:solidFill>
                  <a:srgbClr val="006666"/>
                </a:solidFill>
                <a:latin typeface="Arial"/>
                <a:ea typeface="Calibri"/>
              </a:rPr>
              <a:t>MODULE THREE: </a:t>
            </a:r>
          </a:p>
          <a:p>
            <a:pPr algn="ctr"/>
            <a:r>
              <a:rPr lang="en-US" sz="5000" b="1" u="sng" dirty="0" smtClean="0">
                <a:solidFill>
                  <a:srgbClr val="006666"/>
                </a:solidFill>
                <a:latin typeface="Arial"/>
                <a:ea typeface="Calibri"/>
              </a:rPr>
              <a:t>EVOLVING CODE IMPLEMENTATION</a:t>
            </a:r>
          </a:p>
          <a:p>
            <a:pPr algn="ctr"/>
            <a:endParaRPr lang="en-US" sz="5000" b="1" u="sng" dirty="0">
              <a:solidFill>
                <a:srgbClr val="006666"/>
              </a:solidFill>
              <a:latin typeface="Arial"/>
              <a:ea typeface="Calibri"/>
            </a:endParaRPr>
          </a:p>
          <a:p>
            <a:pPr lvl="0" algn="ctr"/>
            <a:r>
              <a:rPr lang="en-US" sz="3000" b="1" i="1" u="sng" dirty="0">
                <a:solidFill>
                  <a:srgbClr val="006666"/>
                </a:solidFill>
                <a:latin typeface="Arial"/>
                <a:ea typeface="Calibri"/>
              </a:rPr>
              <a:t>FACILITATORS: </a:t>
            </a:r>
          </a:p>
          <a:p>
            <a:pPr lvl="0" algn="ctr"/>
            <a:r>
              <a:rPr lang="en-US" sz="3000" b="1" i="1" dirty="0" smtClean="0">
                <a:solidFill>
                  <a:srgbClr val="006666"/>
                </a:solidFill>
                <a:latin typeface="Arial"/>
                <a:ea typeface="Calibri"/>
              </a:rPr>
              <a:t>KAREN (CANADA) &amp; MARCO (MEXICO)</a:t>
            </a:r>
            <a:endParaRPr lang="en-US" sz="3000" b="1" i="1" dirty="0">
              <a:solidFill>
                <a:srgbClr val="006666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5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2383"/>
            <a:ext cx="12192000" cy="838200"/>
          </a:xfrm>
        </p:spPr>
        <p:txBody>
          <a:bodyPr/>
          <a:lstStyle/>
          <a:p>
            <a:pPr algn="ctr"/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Scene</a:t>
            </a:r>
            <a:r>
              <a:rPr lang="en-CA" dirty="0">
                <a:latin typeface="+mn-lt"/>
              </a:rPr>
              <a:t/>
            </a:r>
            <a:br>
              <a:rPr lang="en-CA" dirty="0">
                <a:latin typeface="+mn-lt"/>
              </a:rPr>
            </a:b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5944" y="2051300"/>
            <a:ext cx="11658599" cy="44542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ultimate stakeholder: Patients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presence of ethics in discussions.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Coming up in the workshop: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 on interactions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industry associations and enterprises with health care professional groups, patient organizations and/or governments to collectively strengthen ethical business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  <a:p>
            <a:pPr marL="457200" lvl="1" indent="0">
              <a:lnSpc>
                <a:spcPts val="3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 on strengthening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ethical business practices for third party sales and marketing intermediaries, such as distributors. </a:t>
            </a:r>
            <a:endParaRPr lang="en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7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2383"/>
            <a:ext cx="12192000" cy="838200"/>
          </a:xfrm>
        </p:spPr>
        <p:txBody>
          <a:bodyPr/>
          <a:lstStyle/>
          <a:p>
            <a:pPr algn="ctr"/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Overview</a:t>
            </a:r>
            <a:r>
              <a:rPr lang="en-CA" dirty="0">
                <a:latin typeface="+mn-lt"/>
              </a:rPr>
              <a:t/>
            </a:r>
            <a:br>
              <a:rPr lang="en-CA" dirty="0">
                <a:latin typeface="+mn-lt"/>
              </a:rPr>
            </a:br>
            <a:endParaRPr lang="en-CA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65503"/>
              </p:ext>
            </p:extLst>
          </p:nvPr>
        </p:nvGraphicFramePr>
        <p:xfrm>
          <a:off x="321733" y="2017715"/>
          <a:ext cx="11616267" cy="4745133"/>
        </p:xfrm>
        <a:graphic>
          <a:graphicData uri="http://schemas.openxmlformats.org/drawingml/2006/table">
            <a:tbl>
              <a:tblPr firstRow="1" firstCol="1" bandRow="1"/>
              <a:tblGrid>
                <a:gridCol w="3340407"/>
                <a:gridCol w="2992577"/>
                <a:gridCol w="2618660"/>
                <a:gridCol w="2664623"/>
              </a:tblGrid>
              <a:tr h="693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Managing risk and evolving codes.  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Advancing the Code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What does success look like? 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Strategy for next steps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Select a topic below and find group members: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Discuss in your group for 20 mins: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Share with larger group (20 mins)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1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How do we assess risk today and in the future?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Challenges on how to implement or address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transparency &amp; disclosure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complaint system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direct sponsorships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other topic as selected by group members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How can we do a better job with evolving our codes in order to be proactive with codes vs reactive?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How do we deal with a non-member dilemma?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How do we engage with non-industry actors (i.e. Medical Associations)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Good practices from associations and examples on how codes have been implemented.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What does success look like:  give past example or future idea.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Suggestion on strategy and actions incorporating both evolving issues and code changes.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7375" y="2112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63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2383"/>
            <a:ext cx="12192000" cy="838200"/>
          </a:xfrm>
        </p:spPr>
        <p:txBody>
          <a:bodyPr/>
          <a:lstStyle/>
          <a:p>
            <a:pPr algn="ctr"/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Up Session</a:t>
            </a:r>
            <a:b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Minutes</a:t>
            </a:r>
            <a:b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Time Permitting: Mentor Sessions</a:t>
            </a:r>
            <a:r>
              <a:rPr lang="en-CA" dirty="0">
                <a:latin typeface="+mn-lt"/>
              </a:rPr>
              <a:t/>
            </a:r>
            <a:br>
              <a:rPr lang="en-CA" dirty="0">
                <a:latin typeface="+mn-lt"/>
              </a:rPr>
            </a:b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13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1036"/>
            <a:ext cx="1219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b="1" u="sng" dirty="0" smtClean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r>
              <a:rPr lang="en-US" sz="5000" b="1" u="sng" dirty="0" smtClean="0">
                <a:solidFill>
                  <a:srgbClr val="006666"/>
                </a:solidFill>
                <a:latin typeface="Arial"/>
                <a:ea typeface="Calibri"/>
              </a:rPr>
              <a:t>MODULE ONE: </a:t>
            </a:r>
          </a:p>
          <a:p>
            <a:pPr algn="ctr"/>
            <a:r>
              <a:rPr lang="en-US" sz="5000" b="1" u="sng" dirty="0" smtClean="0">
                <a:solidFill>
                  <a:srgbClr val="006666"/>
                </a:solidFill>
                <a:latin typeface="Arial"/>
                <a:ea typeface="Calibri"/>
              </a:rPr>
              <a:t>UNDERTAKING A STATUS ASSESSMENT</a:t>
            </a:r>
          </a:p>
          <a:p>
            <a:pPr algn="ctr"/>
            <a:endParaRPr lang="en-US" sz="5000" b="1" u="sng" dirty="0" smtClean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r>
              <a:rPr lang="en-US" sz="3000" b="1" i="1" u="sng" dirty="0" smtClean="0">
                <a:solidFill>
                  <a:srgbClr val="006666"/>
                </a:solidFill>
                <a:latin typeface="Arial"/>
                <a:ea typeface="Calibri"/>
              </a:rPr>
              <a:t>FACILITATORS: </a:t>
            </a:r>
          </a:p>
          <a:p>
            <a:pPr algn="ctr"/>
            <a:r>
              <a:rPr lang="en-US" sz="3000" b="1" i="1" dirty="0" smtClean="0">
                <a:solidFill>
                  <a:srgbClr val="006666"/>
                </a:solidFill>
                <a:latin typeface="Arial"/>
                <a:ea typeface="Calibri"/>
              </a:rPr>
              <a:t>CHRISOULA (CANADA) &amp; REINER (THE PHILIPPINES)</a:t>
            </a:r>
            <a:endParaRPr lang="en-US" sz="3000" b="1" i="1" dirty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endParaRPr lang="en-US" sz="2000" b="1" dirty="0" smtClean="0">
              <a:solidFill>
                <a:srgbClr val="006666"/>
              </a:solidFill>
              <a:latin typeface="Arial"/>
              <a:ea typeface="Calibri"/>
            </a:endParaRPr>
          </a:p>
          <a:p>
            <a:pPr algn="ctr"/>
            <a:endParaRPr lang="en-US" sz="2800" i="1" u="sng" dirty="0" smtClean="0">
              <a:solidFill>
                <a:srgbClr val="006666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9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440873"/>
            <a:ext cx="12192000" cy="602672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2" y="2334491"/>
            <a:ext cx="11091332" cy="3791672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Undertake a status assessment of where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each of us stand on advancing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Code of Ethics implementation;</a:t>
            </a:r>
          </a:p>
          <a:p>
            <a:pPr marL="514350" indent="-514350">
              <a:buFont typeface="+mj-lt"/>
              <a:buAutoNum type="arabicPeriod"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Discuss the need for designing and an appropriate training program;</a:t>
            </a:r>
          </a:p>
          <a:p>
            <a:pPr marL="514350" indent="-514350">
              <a:buFont typeface="+mj-lt"/>
              <a:buAutoNum type="arabicPeriod"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techniques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for evolving Code of Ethics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implementation.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5257800" y="5562600"/>
            <a:ext cx="518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6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461655"/>
            <a:ext cx="12191999" cy="720436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2672" y="2604655"/>
            <a:ext cx="10370127" cy="3521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This workshop is intended to assist economies, who are at later stages of developing and implementing a Code of Practice, to </a:t>
            </a:r>
            <a:r>
              <a:rPr lang="en-US" altLang="en-US" b="1" dirty="0"/>
              <a:t>as</a:t>
            </a:r>
            <a:r>
              <a:rPr lang="en-CA" altLang="en-US" b="1" dirty="0" err="1"/>
              <a:t>s</a:t>
            </a:r>
            <a:r>
              <a:rPr lang="en-CA" b="1" dirty="0" err="1"/>
              <a:t>ess</a:t>
            </a:r>
            <a:r>
              <a:rPr lang="en-CA" b="1" dirty="0"/>
              <a:t> the progress made in the implementation of their </a:t>
            </a:r>
            <a:r>
              <a:rPr lang="en-CA" b="1" dirty="0" smtClean="0"/>
              <a:t>Code of Ethics</a:t>
            </a: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r>
              <a:rPr lang="en-CA" dirty="0">
                <a:latin typeface="+mn-lt"/>
              </a:rPr>
              <a:t>The outcomes of this </a:t>
            </a:r>
            <a:r>
              <a:rPr lang="en-CA" dirty="0" smtClean="0">
                <a:latin typeface="+mn-lt"/>
              </a:rPr>
              <a:t>first module will </a:t>
            </a:r>
            <a:r>
              <a:rPr lang="en-CA" dirty="0">
                <a:latin typeface="+mn-lt"/>
              </a:rPr>
              <a:t>help inform the next </a:t>
            </a:r>
            <a:r>
              <a:rPr lang="en-CA" dirty="0" smtClean="0">
                <a:latin typeface="+mn-lt"/>
              </a:rPr>
              <a:t>modules: </a:t>
            </a:r>
            <a:endParaRPr lang="en-CA" dirty="0">
              <a:latin typeface="+mn-lt"/>
            </a:endParaRPr>
          </a:p>
          <a:p>
            <a:pPr lvl="1"/>
            <a:r>
              <a:rPr lang="en-CA" dirty="0">
                <a:latin typeface="+mn-lt"/>
              </a:rPr>
              <a:t>discuss the </a:t>
            </a:r>
            <a:r>
              <a:rPr lang="en-CA" dirty="0"/>
              <a:t>development of </a:t>
            </a:r>
            <a:r>
              <a:rPr lang="en-CA" dirty="0">
                <a:latin typeface="+mn-lt"/>
              </a:rPr>
              <a:t>appropriate training </a:t>
            </a:r>
            <a:r>
              <a:rPr lang="en-CA" dirty="0" smtClean="0">
                <a:latin typeface="+mn-lt"/>
              </a:rPr>
              <a:t>programs</a:t>
            </a:r>
            <a:endParaRPr lang="en-CA" dirty="0">
              <a:latin typeface="+mn-lt"/>
            </a:endParaRPr>
          </a:p>
          <a:p>
            <a:pPr lvl="1"/>
            <a:r>
              <a:rPr lang="en-CA" dirty="0">
                <a:latin typeface="+mn-lt"/>
              </a:rPr>
              <a:t>to  further the evolution and sustainability of Code  </a:t>
            </a:r>
            <a:r>
              <a:rPr lang="en-CA" dirty="0" smtClean="0">
                <a:latin typeface="+mn-lt"/>
              </a:rPr>
              <a:t>implementation</a:t>
            </a:r>
            <a:endParaRPr lang="en-CA" dirty="0">
              <a:latin typeface="+mn-lt"/>
            </a:endParaRPr>
          </a:p>
          <a:p>
            <a:endParaRPr lang="en-CA" dirty="0">
              <a:latin typeface="+mn-lt"/>
            </a:endParaRPr>
          </a:p>
          <a:p>
            <a:pPr marL="0" indent="0">
              <a:buNone/>
            </a:pPr>
            <a:endParaRPr lang="en-CA" dirty="0">
              <a:latin typeface="+mn-lt"/>
            </a:endParaRPr>
          </a:p>
          <a:p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686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440873"/>
            <a:ext cx="12191999" cy="810491"/>
          </a:xfrm>
        </p:spPr>
        <p:txBody>
          <a:bodyPr/>
          <a:lstStyle/>
          <a:p>
            <a:pPr algn="ctr"/>
            <a:r>
              <a:rPr lang="en-CA" sz="4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6527" y="2556166"/>
            <a:ext cx="10356273" cy="3569999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 have developed a series of questions that we hope will help you assess and evaluate your current state of code implementation.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 can break out into small groups of 6-8 people and discuss the state of our code implantation.</a:t>
            </a:r>
          </a:p>
          <a:p>
            <a:pPr marL="0" indent="0">
              <a:buNone/>
            </a:pPr>
            <a:endParaRPr lang="en-CA" dirty="0">
              <a:latin typeface="+mn-lt"/>
            </a:endParaRPr>
          </a:p>
          <a:p>
            <a:pPr marL="0" indent="0">
              <a:buNone/>
            </a:pP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3164"/>
            <a:ext cx="12192000" cy="533400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7311" y="2147455"/>
            <a:ext cx="10501745" cy="45442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>
                <a:latin typeface="+mn-lt"/>
              </a:rPr>
              <a:t>A Code adds value as both  an internal guideline and external statement</a:t>
            </a:r>
            <a:endParaRPr lang="en-CA" dirty="0">
              <a:effectLst/>
              <a:latin typeface="+mn-lt"/>
            </a:endParaRPr>
          </a:p>
          <a:p>
            <a:r>
              <a:rPr lang="en-CA" dirty="0">
                <a:effectLst/>
                <a:latin typeface="+mn-lt"/>
              </a:rPr>
              <a:t>Internally, a code serves </a:t>
            </a:r>
            <a:r>
              <a:rPr lang="en-CA" dirty="0" smtClean="0">
                <a:effectLst/>
                <a:latin typeface="+mn-lt"/>
              </a:rPr>
              <a:t>to: </a:t>
            </a:r>
            <a:endParaRPr lang="en-CA" dirty="0">
              <a:effectLst/>
              <a:latin typeface="+mn-lt"/>
            </a:endParaRPr>
          </a:p>
          <a:p>
            <a:pPr lvl="1"/>
            <a:r>
              <a:rPr lang="en-CA" b="1" dirty="0">
                <a:latin typeface="+mn-lt"/>
              </a:rPr>
              <a:t>C</a:t>
            </a:r>
            <a:r>
              <a:rPr lang="en-CA" b="1" dirty="0">
                <a:effectLst/>
                <a:latin typeface="+mn-lt"/>
              </a:rPr>
              <a:t>larify an organization's mission, values and principles</a:t>
            </a:r>
            <a:r>
              <a:rPr lang="en-CA" dirty="0">
                <a:effectLst/>
                <a:latin typeface="+mn-lt"/>
              </a:rPr>
              <a:t>, linking them with standards of professional conduct</a:t>
            </a:r>
            <a:endParaRPr lang="en-CA" dirty="0">
              <a:latin typeface="+mn-lt"/>
            </a:endParaRPr>
          </a:p>
          <a:p>
            <a:pPr lvl="1"/>
            <a:r>
              <a:rPr lang="en-CA" dirty="0">
                <a:latin typeface="+mn-lt"/>
              </a:rPr>
              <a:t>As a</a:t>
            </a:r>
            <a:r>
              <a:rPr lang="en-CA" dirty="0">
                <a:effectLst/>
                <a:latin typeface="+mn-lt"/>
              </a:rPr>
              <a:t> </a:t>
            </a:r>
            <a:r>
              <a:rPr lang="en-CA" b="1" dirty="0">
                <a:effectLst/>
                <a:latin typeface="+mn-lt"/>
              </a:rPr>
              <a:t>central guide and reference for employees</a:t>
            </a:r>
            <a:r>
              <a:rPr lang="en-CA" dirty="0">
                <a:effectLst/>
                <a:latin typeface="+mn-lt"/>
              </a:rPr>
              <a:t> to support day-to-day decision making. </a:t>
            </a:r>
          </a:p>
          <a:p>
            <a:r>
              <a:rPr lang="en-CA" dirty="0">
                <a:effectLst/>
                <a:latin typeface="+mn-lt"/>
              </a:rPr>
              <a:t>Externally, a code serves several important purposes:</a:t>
            </a:r>
          </a:p>
          <a:p>
            <a:pPr lvl="1"/>
            <a:r>
              <a:rPr lang="en-CA" b="1" dirty="0">
                <a:effectLst/>
                <a:latin typeface="+mn-lt"/>
              </a:rPr>
              <a:t>Compliance</a:t>
            </a:r>
            <a:r>
              <a:rPr lang="en-CA" dirty="0">
                <a:effectLst/>
                <a:latin typeface="+mn-lt"/>
              </a:rPr>
              <a:t>: Legislation and other forms of guidance.</a:t>
            </a:r>
          </a:p>
          <a:p>
            <a:pPr lvl="1"/>
            <a:r>
              <a:rPr lang="en-CA" b="1" dirty="0">
                <a:effectLst/>
                <a:latin typeface="+mn-lt"/>
              </a:rPr>
              <a:t>Marketing</a:t>
            </a:r>
            <a:r>
              <a:rPr lang="en-CA" dirty="0">
                <a:effectLst/>
                <a:latin typeface="+mn-lt"/>
              </a:rPr>
              <a:t>: A code serves as a public statement of what the organizations stands for and its commitment to high standards and appropriate conduct.</a:t>
            </a:r>
          </a:p>
          <a:p>
            <a:pPr lvl="1"/>
            <a:r>
              <a:rPr lang="en-CA" b="1" dirty="0">
                <a:effectLst/>
                <a:latin typeface="+mn-lt"/>
              </a:rPr>
              <a:t>Risk Mitigation</a:t>
            </a:r>
            <a:r>
              <a:rPr lang="en-CA" dirty="0">
                <a:effectLst/>
                <a:latin typeface="+mn-lt"/>
              </a:rPr>
              <a:t>: can reduce the financial risks associated with government fines for ethical misconduct by demonstrating they have made a "good faith effort" to prevent illegal acts.</a:t>
            </a:r>
          </a:p>
          <a:p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04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599"/>
            <a:ext cx="12192000" cy="810491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4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CA" sz="4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Compliance </a:t>
            </a:r>
            <a:r>
              <a:rPr lang="en-CA" sz="4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CA" b="1" dirty="0">
                <a:latin typeface="+mn-lt"/>
              </a:rPr>
              <a:t/>
            </a:r>
            <a:br>
              <a:rPr lang="en-CA" b="1" dirty="0">
                <a:latin typeface="+mn-lt"/>
              </a:rPr>
            </a:b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2673" y="2206584"/>
            <a:ext cx="11194721" cy="43656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Compliance programs are designed to ensure that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Company and Association  policies are being followed and that controls are in place to prevent and detect misconduct, identify problems and address policy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Periodically assessing the effectiveness of the compliance program helps make certain that standards and expectations are being met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5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3436"/>
            <a:ext cx="12192000" cy="888711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Status Assessment </a:t>
            </a:r>
            <a:endParaRPr lang="en-CA" sz="36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4545" y="2166751"/>
            <a:ext cx="11111593" cy="447444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Situations and needs will change. </a:t>
            </a:r>
            <a:r>
              <a:rPr lang="en-CA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of us need </a:t>
            </a: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know what is working, what </a:t>
            </a:r>
            <a:r>
              <a:rPr lang="en-CA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not working, </a:t>
            </a: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new vulnerabilities have emerged, what progress </a:t>
            </a:r>
            <a:r>
              <a:rPr lang="en-CA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been made, </a:t>
            </a: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where </a:t>
            </a:r>
            <a:r>
              <a:rPr lang="en-CA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CA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needs to </a:t>
            </a:r>
            <a:r>
              <a:rPr lang="en-C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done. </a:t>
            </a:r>
          </a:p>
          <a:p>
            <a:pPr marL="0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Assessments: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Demonstrate that the organization is conducting due diligence and devoting attention to its code and  compliance program. 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Promote an organizational culture that encourages ethical conduct.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Demonstrate that the organization is committed to the Code and a compliance program.</a:t>
            </a:r>
          </a:p>
          <a:p>
            <a:endParaRPr lang="en-CA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32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2383"/>
            <a:ext cx="12192000" cy="838200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 are </a:t>
            </a:r>
            <a:r>
              <a:rPr lang="en-CA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Self-Implementing</a:t>
            </a:r>
            <a:r>
              <a:rPr lang="en-CA" dirty="0">
                <a:latin typeface="+mn-lt"/>
              </a:rPr>
              <a:t/>
            </a:r>
            <a:br>
              <a:rPr lang="en-CA" dirty="0">
                <a:latin typeface="+mn-lt"/>
              </a:rPr>
            </a:b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5944" y="2152898"/>
            <a:ext cx="11658599" cy="44542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Printing a code of conduct and placing it on a wall, is not implementation. There must be an institutional fabric for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developing the code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communicating it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interpreting it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training or education on the code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enforcing it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assessing it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…together they form a whole cloth of prevention and make the code operational as part of the organizational culture.</a:t>
            </a:r>
          </a:p>
          <a:p>
            <a:pPr marL="0" indent="0">
              <a:buNone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challenge of implementation is to utilize the dynamics which have emerged from the formulation of the code. This will support a continuous process of reflection on the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values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and standards contained in the code. </a:t>
            </a:r>
          </a:p>
        </p:txBody>
      </p:sp>
    </p:spTree>
    <p:extLst>
      <p:ext uri="{BB962C8B-B14F-4D97-AF65-F5344CB8AC3E}">
        <p14:creationId xmlns:p14="http://schemas.microsoft.com/office/powerpoint/2010/main" val="322491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Office PowerPoint</Application>
  <PresentationFormat>Custom</PresentationFormat>
  <Paragraphs>161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Overview</vt:lpstr>
      <vt:lpstr>Objective</vt:lpstr>
      <vt:lpstr>Process</vt:lpstr>
      <vt:lpstr>The Importance of a Code</vt:lpstr>
      <vt:lpstr>The Importance of a Compliance Program </vt:lpstr>
      <vt:lpstr>The Importance of Regular Status Assessment </vt:lpstr>
      <vt:lpstr>Codes are Not Self-Implementing </vt:lpstr>
      <vt:lpstr>Questions we want to ask ourselves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the Scene </vt:lpstr>
      <vt:lpstr>Module Overview </vt:lpstr>
      <vt:lpstr>  Wrap Up Session  Five Minutes  Extra Time Permitting: Mentor Sessions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2017-08-29T00:20:16Z</dcterms:created>
  <dcterms:modified xsi:type="dcterms:W3CDTF">2017-09-12T18:08:40Z</dcterms:modified>
</cp:coreProperties>
</file>