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339" r:id="rId13"/>
    <p:sldId id="269" r:id="rId14"/>
    <p:sldId id="338" r:id="rId15"/>
    <p:sldId id="358" r:id="rId16"/>
    <p:sldId id="359" r:id="rId17"/>
    <p:sldId id="272" r:id="rId18"/>
    <p:sldId id="270" r:id="rId19"/>
    <p:sldId id="271" r:id="rId20"/>
    <p:sldId id="326" r:id="rId21"/>
    <p:sldId id="355" r:id="rId22"/>
    <p:sldId id="356" r:id="rId23"/>
    <p:sldId id="357" r:id="rId24"/>
    <p:sldId id="273" r:id="rId25"/>
    <p:sldId id="336" r:id="rId26"/>
    <p:sldId id="346" r:id="rId27"/>
    <p:sldId id="347" r:id="rId28"/>
    <p:sldId id="348" r:id="rId29"/>
    <p:sldId id="354" r:id="rId30"/>
    <p:sldId id="350" r:id="rId31"/>
    <p:sldId id="351" r:id="rId32"/>
    <p:sldId id="352" r:id="rId33"/>
    <p:sldId id="353" r:id="rId34"/>
    <p:sldId id="274" r:id="rId35"/>
    <p:sldId id="276" r:id="rId36"/>
    <p:sldId id="275" r:id="rId37"/>
    <p:sldId id="279" r:id="rId38"/>
    <p:sldId id="298" r:id="rId39"/>
    <p:sldId id="340" r:id="rId40"/>
    <p:sldId id="341" r:id="rId41"/>
    <p:sldId id="342" r:id="rId42"/>
    <p:sldId id="343" r:id="rId43"/>
    <p:sldId id="345" r:id="rId44"/>
    <p:sldId id="324" r:id="rId45"/>
    <p:sldId id="325" r:id="rId46"/>
    <p:sldId id="337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116" d="100"/>
          <a:sy n="116" d="100"/>
        </p:scale>
        <p:origin x="-1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AEC79-A22A-484C-A548-267154ED3B34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5D381-6A88-884E-8FD8-291568BF6F2F}">
      <dgm:prSet phldrT="[Text]"/>
      <dgm:spPr/>
      <dgm:t>
        <a:bodyPr/>
        <a:lstStyle/>
        <a:p>
          <a:r>
            <a:rPr lang="en-US" b="1" i="0" dirty="0" smtClean="0">
              <a:latin typeface="+mj-lt"/>
            </a:rPr>
            <a:t>Government</a:t>
          </a:r>
          <a:endParaRPr lang="en-US" b="1" i="0" dirty="0">
            <a:latin typeface="+mj-lt"/>
          </a:endParaRPr>
        </a:p>
      </dgm:t>
    </dgm:pt>
    <dgm:pt modelId="{442FEB49-A179-934F-87BD-7DC9A092EAAD}" type="parTrans" cxnId="{4953DB4F-D4F2-AD4F-9EFB-C253C46C4BEB}">
      <dgm:prSet/>
      <dgm:spPr/>
      <dgm:t>
        <a:bodyPr/>
        <a:lstStyle/>
        <a:p>
          <a:endParaRPr lang="en-US"/>
        </a:p>
      </dgm:t>
    </dgm:pt>
    <dgm:pt modelId="{0141CA51-0746-1541-BF7B-E56C6EB8912C}" type="sibTrans" cxnId="{4953DB4F-D4F2-AD4F-9EFB-C253C46C4BEB}">
      <dgm:prSet/>
      <dgm:spPr/>
      <dgm:t>
        <a:bodyPr/>
        <a:lstStyle/>
        <a:p>
          <a:endParaRPr lang="en-US"/>
        </a:p>
      </dgm:t>
    </dgm:pt>
    <dgm:pt modelId="{0E325AF1-F822-3945-B0B9-017E441DCAEC}">
      <dgm:prSet phldrT="[Text]" custT="1"/>
      <dgm:spPr/>
      <dgm:t>
        <a:bodyPr/>
        <a:lstStyle/>
        <a:p>
          <a:r>
            <a:rPr lang="en-US" sz="1800" b="1" i="0" dirty="0" smtClean="0">
              <a:latin typeface="+mj-lt"/>
            </a:rPr>
            <a:t>Industry</a:t>
          </a:r>
          <a:endParaRPr lang="en-US" sz="1800" b="1" i="0" dirty="0">
            <a:latin typeface="+mj-lt"/>
          </a:endParaRPr>
        </a:p>
      </dgm:t>
    </dgm:pt>
    <dgm:pt modelId="{11284A2E-4FA0-0E47-B5C7-7C46F6361520}" type="parTrans" cxnId="{3C767CC0-3B74-7347-AC96-F88FC436B0AD}">
      <dgm:prSet/>
      <dgm:spPr/>
      <dgm:t>
        <a:bodyPr/>
        <a:lstStyle/>
        <a:p>
          <a:endParaRPr lang="en-US"/>
        </a:p>
      </dgm:t>
    </dgm:pt>
    <dgm:pt modelId="{239A2B54-9D61-0046-933F-126FE708E630}" type="sibTrans" cxnId="{3C767CC0-3B74-7347-AC96-F88FC436B0AD}">
      <dgm:prSet/>
      <dgm:spPr/>
      <dgm:t>
        <a:bodyPr/>
        <a:lstStyle/>
        <a:p>
          <a:endParaRPr lang="en-US"/>
        </a:p>
      </dgm:t>
    </dgm:pt>
    <dgm:pt modelId="{BA8DA191-1007-7044-8F0C-68FD0DD17E92}">
      <dgm:prSet phldrT="[Text]" custT="1"/>
      <dgm:spPr/>
      <dgm:t>
        <a:bodyPr/>
        <a:lstStyle/>
        <a:p>
          <a:r>
            <a:rPr lang="en-US" sz="1800" b="1" i="0" dirty="0" smtClean="0">
              <a:latin typeface="+mj-lt"/>
            </a:rPr>
            <a:t>Distributors</a:t>
          </a:r>
          <a:endParaRPr lang="en-US" sz="1800" b="1" i="0" dirty="0">
            <a:latin typeface="+mj-lt"/>
          </a:endParaRPr>
        </a:p>
      </dgm:t>
    </dgm:pt>
    <dgm:pt modelId="{89E1AE2B-B398-FC4A-9539-145032D139AE}" type="parTrans" cxnId="{44E05C6E-FFEE-CC4F-8963-7B1B8C520E53}">
      <dgm:prSet/>
      <dgm:spPr/>
      <dgm:t>
        <a:bodyPr/>
        <a:lstStyle/>
        <a:p>
          <a:endParaRPr lang="en-US"/>
        </a:p>
      </dgm:t>
    </dgm:pt>
    <dgm:pt modelId="{02472E05-9584-704C-A563-01962F0F0276}" type="sibTrans" cxnId="{44E05C6E-FFEE-CC4F-8963-7B1B8C520E53}">
      <dgm:prSet/>
      <dgm:spPr/>
      <dgm:t>
        <a:bodyPr/>
        <a:lstStyle/>
        <a:p>
          <a:endParaRPr lang="en-US"/>
        </a:p>
      </dgm:t>
    </dgm:pt>
    <dgm:pt modelId="{F565F75D-C6E4-304C-82FD-2F6743D73571}">
      <dgm:prSet phldrT="[Text]" custT="1"/>
      <dgm:spPr/>
      <dgm:t>
        <a:bodyPr/>
        <a:lstStyle/>
        <a:p>
          <a:r>
            <a:rPr lang="en-US" sz="1800" b="1" i="0" dirty="0" smtClean="0">
              <a:latin typeface="+mj-lt"/>
            </a:rPr>
            <a:t>Healthcare Professionals</a:t>
          </a:r>
          <a:endParaRPr lang="en-US" sz="1800" b="1" i="0" dirty="0">
            <a:latin typeface="+mj-lt"/>
          </a:endParaRPr>
        </a:p>
      </dgm:t>
    </dgm:pt>
    <dgm:pt modelId="{9B0A5A55-70F3-2F4B-B64A-D8B2657B9215}" type="parTrans" cxnId="{4EB54B27-BCF0-1B43-A759-62D9D472A98C}">
      <dgm:prSet/>
      <dgm:spPr/>
      <dgm:t>
        <a:bodyPr/>
        <a:lstStyle/>
        <a:p>
          <a:endParaRPr lang="en-US"/>
        </a:p>
      </dgm:t>
    </dgm:pt>
    <dgm:pt modelId="{E147C145-C94A-4849-8F70-1F9DEB1991D7}" type="sibTrans" cxnId="{4EB54B27-BCF0-1B43-A759-62D9D472A98C}">
      <dgm:prSet/>
      <dgm:spPr/>
      <dgm:t>
        <a:bodyPr/>
        <a:lstStyle/>
        <a:p>
          <a:endParaRPr lang="en-US"/>
        </a:p>
      </dgm:t>
    </dgm:pt>
    <dgm:pt modelId="{7E33A23E-5C8A-4F4C-BF58-E1026B53B49F}">
      <dgm:prSet phldrT="[Text]" custT="1"/>
      <dgm:spPr/>
      <dgm:t>
        <a:bodyPr/>
        <a:lstStyle/>
        <a:p>
          <a:r>
            <a:rPr lang="en-US" sz="1800" b="1" i="0" dirty="0" smtClean="0">
              <a:latin typeface="+mj-lt"/>
            </a:rPr>
            <a:t>Patients  </a:t>
          </a:r>
          <a:endParaRPr lang="en-US" sz="1800" b="1" i="0" dirty="0">
            <a:latin typeface="+mj-lt"/>
          </a:endParaRPr>
        </a:p>
      </dgm:t>
    </dgm:pt>
    <dgm:pt modelId="{9B2E8BA7-E9A9-9845-9235-584B906BD003}" type="sibTrans" cxnId="{097F2AF3-813C-7543-8FBF-7EF90052F063}">
      <dgm:prSet/>
      <dgm:spPr/>
      <dgm:t>
        <a:bodyPr/>
        <a:lstStyle/>
        <a:p>
          <a:endParaRPr lang="en-US"/>
        </a:p>
      </dgm:t>
    </dgm:pt>
    <dgm:pt modelId="{C0A99DBE-632A-AE4A-9A84-E982FDA22F89}" type="parTrans" cxnId="{097F2AF3-813C-7543-8FBF-7EF90052F063}">
      <dgm:prSet/>
      <dgm:spPr/>
      <dgm:t>
        <a:bodyPr/>
        <a:lstStyle/>
        <a:p>
          <a:endParaRPr lang="en-US"/>
        </a:p>
      </dgm:t>
    </dgm:pt>
    <dgm:pt modelId="{424D7317-71AB-0F40-B247-0EA6BA436196}">
      <dgm:prSet phldrT="[Text]"/>
      <dgm:spPr/>
      <dgm:t>
        <a:bodyPr/>
        <a:lstStyle/>
        <a:p>
          <a:r>
            <a:rPr lang="en-US" b="1" i="0" smtClean="0">
              <a:latin typeface="+mj-lt"/>
            </a:rPr>
            <a:t>Media</a:t>
          </a:r>
          <a:endParaRPr lang="en-US" b="1" i="0" dirty="0">
            <a:latin typeface="+mj-lt"/>
          </a:endParaRPr>
        </a:p>
      </dgm:t>
    </dgm:pt>
    <dgm:pt modelId="{8572BDC7-B2A0-7E49-90F5-C2392F45CAA6}" type="sibTrans" cxnId="{63D51439-D0CC-AE40-89A8-B970DF87689B}">
      <dgm:prSet/>
      <dgm:spPr/>
      <dgm:t>
        <a:bodyPr/>
        <a:lstStyle/>
        <a:p>
          <a:endParaRPr lang="en-US"/>
        </a:p>
      </dgm:t>
    </dgm:pt>
    <dgm:pt modelId="{7579F1F6-7486-714A-8499-1FBCAC92CFA5}" type="parTrans" cxnId="{63D51439-D0CC-AE40-89A8-B970DF87689B}">
      <dgm:prSet/>
      <dgm:spPr/>
      <dgm:t>
        <a:bodyPr/>
        <a:lstStyle/>
        <a:p>
          <a:endParaRPr lang="en-US"/>
        </a:p>
      </dgm:t>
    </dgm:pt>
    <dgm:pt modelId="{0573BB21-C0C8-104D-AA0B-89A361FEC896}" type="pres">
      <dgm:prSet presAssocID="{DE5AEC79-A22A-484C-A548-267154ED3B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5EC42B-CC64-4B46-99D3-CDC95FCF21AF}" type="pres">
      <dgm:prSet presAssocID="{9815D381-6A88-884E-8FD8-291568BF6F2F}" presName="node" presStyleLbl="node1" presStyleIdx="0" presStyleCnt="6" custScaleX="111751" custRadScaleRad="100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59C09-9D62-D148-A779-E3F85A2C2800}" type="pres">
      <dgm:prSet presAssocID="{9815D381-6A88-884E-8FD8-291568BF6F2F}" presName="spNode" presStyleCnt="0"/>
      <dgm:spPr/>
    </dgm:pt>
    <dgm:pt modelId="{8D872EB5-BF53-EB4D-A368-C997E5BD9D0F}" type="pres">
      <dgm:prSet presAssocID="{0141CA51-0746-1541-BF7B-E56C6EB8912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A0E5EEE-5D1D-7C41-8D01-E7DC0D183F05}" type="pres">
      <dgm:prSet presAssocID="{0E325AF1-F822-3945-B0B9-017E441DCAEC}" presName="node" presStyleLbl="node1" presStyleIdx="1" presStyleCnt="6" custScaleX="114040" custRadScaleRad="105350" custRadScaleInc="-7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F187-FA3C-5040-8CC2-B41A70B1AB7D}" type="pres">
      <dgm:prSet presAssocID="{0E325AF1-F822-3945-B0B9-017E441DCAEC}" presName="spNode" presStyleCnt="0"/>
      <dgm:spPr/>
    </dgm:pt>
    <dgm:pt modelId="{A78AF286-832C-044D-93A3-E4E0BE533897}" type="pres">
      <dgm:prSet presAssocID="{239A2B54-9D61-0046-933F-126FE708E63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04D3A9D-D08E-954A-8055-9031443AD1A2}" type="pres">
      <dgm:prSet presAssocID="{BA8DA191-1007-7044-8F0C-68FD0DD17E92}" presName="node" presStyleLbl="node1" presStyleIdx="2" presStyleCnt="6" custScaleX="141243" custRadScaleRad="110856" custRadScaleInc="-1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CC5A9-A66F-A146-A6CF-09859ED5E9DD}" type="pres">
      <dgm:prSet presAssocID="{BA8DA191-1007-7044-8F0C-68FD0DD17E92}" presName="spNode" presStyleCnt="0"/>
      <dgm:spPr/>
    </dgm:pt>
    <dgm:pt modelId="{4ACE58EA-8439-F844-A357-99FE8AE4D48B}" type="pres">
      <dgm:prSet presAssocID="{02472E05-9584-704C-A563-01962F0F027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6314B06-2056-C548-A800-1520D4128043}" type="pres">
      <dgm:prSet presAssocID="{F565F75D-C6E4-304C-82FD-2F6743D73571}" presName="node" presStyleLbl="node1" presStyleIdx="3" presStyleCnt="6" custScaleX="142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91F7A-872C-F843-96F0-9B1321C64AB6}" type="pres">
      <dgm:prSet presAssocID="{F565F75D-C6E4-304C-82FD-2F6743D73571}" presName="spNode" presStyleCnt="0"/>
      <dgm:spPr/>
    </dgm:pt>
    <dgm:pt modelId="{823FB127-382F-9A4C-B4DA-A51831C9F315}" type="pres">
      <dgm:prSet presAssocID="{E147C145-C94A-4849-8F70-1F9DEB1991D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3E9C7CA-0106-BA42-B426-2D15C38EBC68}" type="pres">
      <dgm:prSet presAssocID="{7E33A23E-5C8A-4F4C-BF58-E1026B53B49F}" presName="node" presStyleLbl="node1" presStyleIdx="4" presStyleCnt="6" custScaleX="138218" custRadScaleRad="115649" custRadScaleInc="26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3638-7074-854F-B05C-D23FBDC4751F}" type="pres">
      <dgm:prSet presAssocID="{7E33A23E-5C8A-4F4C-BF58-E1026B53B49F}" presName="spNode" presStyleCnt="0"/>
      <dgm:spPr/>
    </dgm:pt>
    <dgm:pt modelId="{FFE52A2D-7043-4A4D-A798-69410D18FC94}" type="pres">
      <dgm:prSet presAssocID="{9B2E8BA7-E9A9-9845-9235-584B906BD00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3927EE7-857B-D744-A70D-7AC5B8B6DA6B}" type="pres">
      <dgm:prSet presAssocID="{424D7317-71AB-0F40-B247-0EA6BA436196}" presName="node" presStyleLbl="node1" presStyleIdx="5" presStyleCnt="6" custRadScaleRad="114055" custRadScaleInc="-10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7B326-1320-5C40-9A1C-9DC2D5ADC322}" type="pres">
      <dgm:prSet presAssocID="{424D7317-71AB-0F40-B247-0EA6BA436196}" presName="spNode" presStyleCnt="0"/>
      <dgm:spPr/>
    </dgm:pt>
    <dgm:pt modelId="{87E35358-65B6-EF44-900D-D330C8540CC7}" type="pres">
      <dgm:prSet presAssocID="{8572BDC7-B2A0-7E49-90F5-C2392F45CAA6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FA5CA45-F937-45A4-AD23-A82648E7C80B}" type="presOf" srcId="{8572BDC7-B2A0-7E49-90F5-C2392F45CAA6}" destId="{87E35358-65B6-EF44-900D-D330C8540CC7}" srcOrd="0" destOrd="0" presId="urn:microsoft.com/office/officeart/2005/8/layout/cycle5"/>
    <dgm:cxn modelId="{4D5C498B-EDBC-41E1-BC92-C44D658CE0A1}" type="presOf" srcId="{02472E05-9584-704C-A563-01962F0F0276}" destId="{4ACE58EA-8439-F844-A357-99FE8AE4D48B}" srcOrd="0" destOrd="0" presId="urn:microsoft.com/office/officeart/2005/8/layout/cycle5"/>
    <dgm:cxn modelId="{E84281B5-0FBC-4083-97E3-C329260152D5}" type="presOf" srcId="{0E325AF1-F822-3945-B0B9-017E441DCAEC}" destId="{5A0E5EEE-5D1D-7C41-8D01-E7DC0D183F05}" srcOrd="0" destOrd="0" presId="urn:microsoft.com/office/officeart/2005/8/layout/cycle5"/>
    <dgm:cxn modelId="{7C152DC1-21D6-4A3A-A2FE-1F9BA5DE9835}" type="presOf" srcId="{DE5AEC79-A22A-484C-A548-267154ED3B34}" destId="{0573BB21-C0C8-104D-AA0B-89A361FEC896}" srcOrd="0" destOrd="0" presId="urn:microsoft.com/office/officeart/2005/8/layout/cycle5"/>
    <dgm:cxn modelId="{E3881780-EE72-4212-BDEF-ADFF151471A9}" type="presOf" srcId="{7E33A23E-5C8A-4F4C-BF58-E1026B53B49F}" destId="{73E9C7CA-0106-BA42-B426-2D15C38EBC68}" srcOrd="0" destOrd="0" presId="urn:microsoft.com/office/officeart/2005/8/layout/cycle5"/>
    <dgm:cxn modelId="{834AD97E-73F0-47A7-957C-B68E6A99640C}" type="presOf" srcId="{9B2E8BA7-E9A9-9845-9235-584B906BD003}" destId="{FFE52A2D-7043-4A4D-A798-69410D18FC94}" srcOrd="0" destOrd="0" presId="urn:microsoft.com/office/officeart/2005/8/layout/cycle5"/>
    <dgm:cxn modelId="{24E4490B-560D-45B8-B109-AB510D129DCD}" type="presOf" srcId="{9815D381-6A88-884E-8FD8-291568BF6F2F}" destId="{1F5EC42B-CC64-4B46-99D3-CDC95FCF21AF}" srcOrd="0" destOrd="0" presId="urn:microsoft.com/office/officeart/2005/8/layout/cycle5"/>
    <dgm:cxn modelId="{44E05C6E-FFEE-CC4F-8963-7B1B8C520E53}" srcId="{DE5AEC79-A22A-484C-A548-267154ED3B34}" destId="{BA8DA191-1007-7044-8F0C-68FD0DD17E92}" srcOrd="2" destOrd="0" parTransId="{89E1AE2B-B398-FC4A-9539-145032D139AE}" sibTransId="{02472E05-9584-704C-A563-01962F0F0276}"/>
    <dgm:cxn modelId="{3C767CC0-3B74-7347-AC96-F88FC436B0AD}" srcId="{DE5AEC79-A22A-484C-A548-267154ED3B34}" destId="{0E325AF1-F822-3945-B0B9-017E441DCAEC}" srcOrd="1" destOrd="0" parTransId="{11284A2E-4FA0-0E47-B5C7-7C46F6361520}" sibTransId="{239A2B54-9D61-0046-933F-126FE708E630}"/>
    <dgm:cxn modelId="{E12977B2-EE5E-4BC9-A06C-0F926DD02C48}" type="presOf" srcId="{0141CA51-0746-1541-BF7B-E56C6EB8912C}" destId="{8D872EB5-BF53-EB4D-A368-C997E5BD9D0F}" srcOrd="0" destOrd="0" presId="urn:microsoft.com/office/officeart/2005/8/layout/cycle5"/>
    <dgm:cxn modelId="{3FE5A97C-557F-4A7D-B591-5876F0695AF9}" type="presOf" srcId="{BA8DA191-1007-7044-8F0C-68FD0DD17E92}" destId="{A04D3A9D-D08E-954A-8055-9031443AD1A2}" srcOrd="0" destOrd="0" presId="urn:microsoft.com/office/officeart/2005/8/layout/cycle5"/>
    <dgm:cxn modelId="{9B17CF7E-E33A-4BAB-8D3B-E3EB2D0E86DC}" type="presOf" srcId="{E147C145-C94A-4849-8F70-1F9DEB1991D7}" destId="{823FB127-382F-9A4C-B4DA-A51831C9F315}" srcOrd="0" destOrd="0" presId="urn:microsoft.com/office/officeart/2005/8/layout/cycle5"/>
    <dgm:cxn modelId="{DA69D20B-32ED-4E89-A648-50A36DB41F79}" type="presOf" srcId="{424D7317-71AB-0F40-B247-0EA6BA436196}" destId="{83927EE7-857B-D744-A70D-7AC5B8B6DA6B}" srcOrd="0" destOrd="0" presId="urn:microsoft.com/office/officeart/2005/8/layout/cycle5"/>
    <dgm:cxn modelId="{4EB54B27-BCF0-1B43-A759-62D9D472A98C}" srcId="{DE5AEC79-A22A-484C-A548-267154ED3B34}" destId="{F565F75D-C6E4-304C-82FD-2F6743D73571}" srcOrd="3" destOrd="0" parTransId="{9B0A5A55-70F3-2F4B-B64A-D8B2657B9215}" sibTransId="{E147C145-C94A-4849-8F70-1F9DEB1991D7}"/>
    <dgm:cxn modelId="{26893315-53DF-4D52-88FB-CB313E574124}" type="presOf" srcId="{F565F75D-C6E4-304C-82FD-2F6743D73571}" destId="{F6314B06-2056-C548-A800-1520D4128043}" srcOrd="0" destOrd="0" presId="urn:microsoft.com/office/officeart/2005/8/layout/cycle5"/>
    <dgm:cxn modelId="{4953DB4F-D4F2-AD4F-9EFB-C253C46C4BEB}" srcId="{DE5AEC79-A22A-484C-A548-267154ED3B34}" destId="{9815D381-6A88-884E-8FD8-291568BF6F2F}" srcOrd="0" destOrd="0" parTransId="{442FEB49-A179-934F-87BD-7DC9A092EAAD}" sibTransId="{0141CA51-0746-1541-BF7B-E56C6EB8912C}"/>
    <dgm:cxn modelId="{898F557E-EA31-42AD-8313-6BC29154F3CF}" type="presOf" srcId="{239A2B54-9D61-0046-933F-126FE708E630}" destId="{A78AF286-832C-044D-93A3-E4E0BE533897}" srcOrd="0" destOrd="0" presId="urn:microsoft.com/office/officeart/2005/8/layout/cycle5"/>
    <dgm:cxn modelId="{63D51439-D0CC-AE40-89A8-B970DF87689B}" srcId="{DE5AEC79-A22A-484C-A548-267154ED3B34}" destId="{424D7317-71AB-0F40-B247-0EA6BA436196}" srcOrd="5" destOrd="0" parTransId="{7579F1F6-7486-714A-8499-1FBCAC92CFA5}" sibTransId="{8572BDC7-B2A0-7E49-90F5-C2392F45CAA6}"/>
    <dgm:cxn modelId="{097F2AF3-813C-7543-8FBF-7EF90052F063}" srcId="{DE5AEC79-A22A-484C-A548-267154ED3B34}" destId="{7E33A23E-5C8A-4F4C-BF58-E1026B53B49F}" srcOrd="4" destOrd="0" parTransId="{C0A99DBE-632A-AE4A-9A84-E982FDA22F89}" sibTransId="{9B2E8BA7-E9A9-9845-9235-584B906BD003}"/>
    <dgm:cxn modelId="{8043E26D-233F-4DCA-9086-FCDC84D04B12}" type="presParOf" srcId="{0573BB21-C0C8-104D-AA0B-89A361FEC896}" destId="{1F5EC42B-CC64-4B46-99D3-CDC95FCF21AF}" srcOrd="0" destOrd="0" presId="urn:microsoft.com/office/officeart/2005/8/layout/cycle5"/>
    <dgm:cxn modelId="{DB9A9541-2D17-4621-BA56-F181522B2ECF}" type="presParOf" srcId="{0573BB21-C0C8-104D-AA0B-89A361FEC896}" destId="{4F159C09-9D62-D148-A779-E3F85A2C2800}" srcOrd="1" destOrd="0" presId="urn:microsoft.com/office/officeart/2005/8/layout/cycle5"/>
    <dgm:cxn modelId="{305D6BF6-03A1-4E76-8288-C3DDF8B6B765}" type="presParOf" srcId="{0573BB21-C0C8-104D-AA0B-89A361FEC896}" destId="{8D872EB5-BF53-EB4D-A368-C997E5BD9D0F}" srcOrd="2" destOrd="0" presId="urn:microsoft.com/office/officeart/2005/8/layout/cycle5"/>
    <dgm:cxn modelId="{B777E6F5-389A-49D0-BDBE-57D1685FA675}" type="presParOf" srcId="{0573BB21-C0C8-104D-AA0B-89A361FEC896}" destId="{5A0E5EEE-5D1D-7C41-8D01-E7DC0D183F05}" srcOrd="3" destOrd="0" presId="urn:microsoft.com/office/officeart/2005/8/layout/cycle5"/>
    <dgm:cxn modelId="{5B5A1B7A-D1A8-41D9-A378-0E57B277C0D4}" type="presParOf" srcId="{0573BB21-C0C8-104D-AA0B-89A361FEC896}" destId="{CC7BF187-FA3C-5040-8CC2-B41A70B1AB7D}" srcOrd="4" destOrd="0" presId="urn:microsoft.com/office/officeart/2005/8/layout/cycle5"/>
    <dgm:cxn modelId="{FD64383A-F7B6-4104-9E78-DF672B04C13E}" type="presParOf" srcId="{0573BB21-C0C8-104D-AA0B-89A361FEC896}" destId="{A78AF286-832C-044D-93A3-E4E0BE533897}" srcOrd="5" destOrd="0" presId="urn:microsoft.com/office/officeart/2005/8/layout/cycle5"/>
    <dgm:cxn modelId="{EA425297-BE6A-4037-9AE6-393960E7EB04}" type="presParOf" srcId="{0573BB21-C0C8-104D-AA0B-89A361FEC896}" destId="{A04D3A9D-D08E-954A-8055-9031443AD1A2}" srcOrd="6" destOrd="0" presId="urn:microsoft.com/office/officeart/2005/8/layout/cycle5"/>
    <dgm:cxn modelId="{E957F2EC-2234-42F6-8329-5DC90155BBF5}" type="presParOf" srcId="{0573BB21-C0C8-104D-AA0B-89A361FEC896}" destId="{543CC5A9-A66F-A146-A6CF-09859ED5E9DD}" srcOrd="7" destOrd="0" presId="urn:microsoft.com/office/officeart/2005/8/layout/cycle5"/>
    <dgm:cxn modelId="{2BE9649C-6438-46A3-9A21-8F6EA24BB545}" type="presParOf" srcId="{0573BB21-C0C8-104D-AA0B-89A361FEC896}" destId="{4ACE58EA-8439-F844-A357-99FE8AE4D48B}" srcOrd="8" destOrd="0" presId="urn:microsoft.com/office/officeart/2005/8/layout/cycle5"/>
    <dgm:cxn modelId="{88DC6CDF-102B-48DA-B3F4-E5093A41CFE6}" type="presParOf" srcId="{0573BB21-C0C8-104D-AA0B-89A361FEC896}" destId="{F6314B06-2056-C548-A800-1520D4128043}" srcOrd="9" destOrd="0" presId="urn:microsoft.com/office/officeart/2005/8/layout/cycle5"/>
    <dgm:cxn modelId="{05F40A25-113C-41E5-AD62-83D55BA41FFA}" type="presParOf" srcId="{0573BB21-C0C8-104D-AA0B-89A361FEC896}" destId="{75891F7A-872C-F843-96F0-9B1321C64AB6}" srcOrd="10" destOrd="0" presId="urn:microsoft.com/office/officeart/2005/8/layout/cycle5"/>
    <dgm:cxn modelId="{6466F01F-9F94-4E77-8484-23861C78759E}" type="presParOf" srcId="{0573BB21-C0C8-104D-AA0B-89A361FEC896}" destId="{823FB127-382F-9A4C-B4DA-A51831C9F315}" srcOrd="11" destOrd="0" presId="urn:microsoft.com/office/officeart/2005/8/layout/cycle5"/>
    <dgm:cxn modelId="{5426B7A8-465E-4C0E-A5D9-5D49F8C75CD9}" type="presParOf" srcId="{0573BB21-C0C8-104D-AA0B-89A361FEC896}" destId="{73E9C7CA-0106-BA42-B426-2D15C38EBC68}" srcOrd="12" destOrd="0" presId="urn:microsoft.com/office/officeart/2005/8/layout/cycle5"/>
    <dgm:cxn modelId="{DED868B6-18A5-42B6-AA7C-35F0ADDC5CCA}" type="presParOf" srcId="{0573BB21-C0C8-104D-AA0B-89A361FEC896}" destId="{B29D3638-7074-854F-B05C-D23FBDC4751F}" srcOrd="13" destOrd="0" presId="urn:microsoft.com/office/officeart/2005/8/layout/cycle5"/>
    <dgm:cxn modelId="{9F599EB2-B3C5-483E-B69C-6CCBE137247B}" type="presParOf" srcId="{0573BB21-C0C8-104D-AA0B-89A361FEC896}" destId="{FFE52A2D-7043-4A4D-A798-69410D18FC94}" srcOrd="14" destOrd="0" presId="urn:microsoft.com/office/officeart/2005/8/layout/cycle5"/>
    <dgm:cxn modelId="{DFD76F1E-8657-40B1-8815-5B98D462A0F8}" type="presParOf" srcId="{0573BB21-C0C8-104D-AA0B-89A361FEC896}" destId="{83927EE7-857B-D744-A70D-7AC5B8B6DA6B}" srcOrd="15" destOrd="0" presId="urn:microsoft.com/office/officeart/2005/8/layout/cycle5"/>
    <dgm:cxn modelId="{22B256AA-6E8E-498B-8EC6-D8B90EA4D64F}" type="presParOf" srcId="{0573BB21-C0C8-104D-AA0B-89A361FEC896}" destId="{3E27B326-1320-5C40-9A1C-9DC2D5ADC322}" srcOrd="16" destOrd="0" presId="urn:microsoft.com/office/officeart/2005/8/layout/cycle5"/>
    <dgm:cxn modelId="{4237670C-B761-40B6-A0B9-B33E884DE5AF}" type="presParOf" srcId="{0573BB21-C0C8-104D-AA0B-89A361FEC896}" destId="{87E35358-65B6-EF44-900D-D330C8540CC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EC42B-CC64-4B46-99D3-CDC95FCF21AF}">
      <dsp:nvSpPr>
        <dsp:cNvPr id="0" name=""/>
        <dsp:cNvSpPr/>
      </dsp:nvSpPr>
      <dsp:spPr>
        <a:xfrm>
          <a:off x="3367788" y="0"/>
          <a:ext cx="1248642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+mj-lt"/>
            </a:rPr>
            <a:t>Government</a:t>
          </a:r>
          <a:endParaRPr lang="en-US" sz="1600" b="1" i="0" kern="1200" dirty="0">
            <a:latin typeface="+mj-lt"/>
          </a:endParaRPr>
        </a:p>
      </dsp:txBody>
      <dsp:txXfrm>
        <a:off x="3403242" y="35454"/>
        <a:ext cx="1177734" cy="655365"/>
      </dsp:txXfrm>
    </dsp:sp>
    <dsp:sp modelId="{8D872EB5-BF53-EB4D-A368-C997E5BD9D0F}">
      <dsp:nvSpPr>
        <dsp:cNvPr id="0" name=""/>
        <dsp:cNvSpPr/>
      </dsp:nvSpPr>
      <dsp:spPr>
        <a:xfrm>
          <a:off x="2503886" y="433566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2244786" y="84823"/>
              </a:moveTo>
              <a:arcTo wR="1712503" hR="1712503" stAng="17286525" swAng="8373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E5EEE-5D1D-7C41-8D01-E7DC0D183F05}">
      <dsp:nvSpPr>
        <dsp:cNvPr id="0" name=""/>
        <dsp:cNvSpPr/>
      </dsp:nvSpPr>
      <dsp:spPr>
        <a:xfrm>
          <a:off x="4894418" y="772395"/>
          <a:ext cx="1274218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Industry</a:t>
          </a:r>
          <a:endParaRPr lang="en-US" sz="1800" b="1" i="0" kern="1200" dirty="0">
            <a:latin typeface="+mj-lt"/>
          </a:endParaRPr>
        </a:p>
      </dsp:txBody>
      <dsp:txXfrm>
        <a:off x="4929872" y="807849"/>
        <a:ext cx="1203310" cy="655365"/>
      </dsp:txXfrm>
    </dsp:sp>
    <dsp:sp modelId="{A78AF286-832C-044D-93A3-E4E0BE533897}">
      <dsp:nvSpPr>
        <dsp:cNvPr id="0" name=""/>
        <dsp:cNvSpPr/>
      </dsp:nvSpPr>
      <dsp:spPr>
        <a:xfrm>
          <a:off x="2436133" y="508681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3343556" y="1190644"/>
              </a:moveTo>
              <a:arcTo wR="1712503" hR="1712503" stAng="20535468" swAng="13357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D3A9D-D08E-954A-8055-9031443AD1A2}">
      <dsp:nvSpPr>
        <dsp:cNvPr id="0" name=""/>
        <dsp:cNvSpPr/>
      </dsp:nvSpPr>
      <dsp:spPr>
        <a:xfrm>
          <a:off x="4897371" y="2569414"/>
          <a:ext cx="1578169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Distributors</a:t>
          </a:r>
          <a:endParaRPr lang="en-US" sz="1800" b="1" i="0" kern="1200" dirty="0">
            <a:latin typeface="+mj-lt"/>
          </a:endParaRPr>
        </a:p>
      </dsp:txBody>
      <dsp:txXfrm>
        <a:off x="4932825" y="2604868"/>
        <a:ext cx="1507261" cy="655365"/>
      </dsp:txXfrm>
    </dsp:sp>
    <dsp:sp modelId="{4ACE58EA-8439-F844-A357-99FE8AE4D48B}">
      <dsp:nvSpPr>
        <dsp:cNvPr id="0" name=""/>
        <dsp:cNvSpPr/>
      </dsp:nvSpPr>
      <dsp:spPr>
        <a:xfrm>
          <a:off x="2716107" y="206486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2610840" y="3170467"/>
              </a:moveTo>
              <a:arcTo wR="1712503" hR="1712503" stAng="3501620" swAng="8850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14B06-2056-C548-A800-1520D4128043}">
      <dsp:nvSpPr>
        <dsp:cNvPr id="0" name=""/>
        <dsp:cNvSpPr/>
      </dsp:nvSpPr>
      <dsp:spPr>
        <a:xfrm>
          <a:off x="3198588" y="3425670"/>
          <a:ext cx="1587041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Healthcare Professionals</a:t>
          </a:r>
          <a:endParaRPr lang="en-US" sz="1800" b="1" i="0" kern="1200" dirty="0">
            <a:latin typeface="+mj-lt"/>
          </a:endParaRPr>
        </a:p>
      </dsp:txBody>
      <dsp:txXfrm>
        <a:off x="3234042" y="3461124"/>
        <a:ext cx="1516133" cy="655365"/>
      </dsp:txXfrm>
    </dsp:sp>
    <dsp:sp modelId="{823FB127-382F-9A4C-B4DA-A51831C9F315}">
      <dsp:nvSpPr>
        <dsp:cNvPr id="0" name=""/>
        <dsp:cNvSpPr/>
      </dsp:nvSpPr>
      <dsp:spPr>
        <a:xfrm>
          <a:off x="1725845" y="185724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1305192" y="3375863"/>
              </a:moveTo>
              <a:arcTo wR="1712503" hR="1712503" stAng="6225565" swAng="1046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9C7CA-0106-BA42-B426-2D15C38EBC68}">
      <dsp:nvSpPr>
        <dsp:cNvPr id="0" name=""/>
        <dsp:cNvSpPr/>
      </dsp:nvSpPr>
      <dsp:spPr>
        <a:xfrm>
          <a:off x="1420867" y="2541264"/>
          <a:ext cx="1544370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+mj-lt"/>
            </a:rPr>
            <a:t>Patients  </a:t>
          </a:r>
          <a:endParaRPr lang="en-US" sz="1800" b="1" i="0" kern="1200" dirty="0">
            <a:latin typeface="+mj-lt"/>
          </a:endParaRPr>
        </a:p>
      </dsp:txBody>
      <dsp:txXfrm>
        <a:off x="1456321" y="2576718"/>
        <a:ext cx="1473462" cy="655365"/>
      </dsp:txXfrm>
    </dsp:sp>
    <dsp:sp modelId="{FFE52A2D-7043-4A4D-A798-69410D18FC94}">
      <dsp:nvSpPr>
        <dsp:cNvPr id="0" name=""/>
        <dsp:cNvSpPr/>
      </dsp:nvSpPr>
      <dsp:spPr>
        <a:xfrm>
          <a:off x="2013297" y="403384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14988" y="1938580"/>
              </a:moveTo>
              <a:arcTo wR="1712503" hR="1712503" stAng="10344836" swAng="12544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27EE7-857B-D744-A70D-7AC5B8B6DA6B}">
      <dsp:nvSpPr>
        <dsp:cNvPr id="0" name=""/>
        <dsp:cNvSpPr/>
      </dsp:nvSpPr>
      <dsp:spPr>
        <a:xfrm>
          <a:off x="1706549" y="800570"/>
          <a:ext cx="1117343" cy="726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+mj-lt"/>
            </a:rPr>
            <a:t>Media</a:t>
          </a:r>
          <a:endParaRPr lang="en-US" sz="1600" b="1" i="0" kern="1200" dirty="0">
            <a:latin typeface="+mj-lt"/>
          </a:endParaRPr>
        </a:p>
      </dsp:txBody>
      <dsp:txXfrm>
        <a:off x="1742003" y="836024"/>
        <a:ext cx="1046435" cy="655365"/>
      </dsp:txXfrm>
    </dsp:sp>
    <dsp:sp modelId="{87E35358-65B6-EF44-900D-D330C8540CC7}">
      <dsp:nvSpPr>
        <dsp:cNvPr id="0" name=""/>
        <dsp:cNvSpPr/>
      </dsp:nvSpPr>
      <dsp:spPr>
        <a:xfrm>
          <a:off x="1806100" y="474292"/>
          <a:ext cx="3425007" cy="3425007"/>
        </a:xfrm>
        <a:custGeom>
          <a:avLst/>
          <a:gdLst/>
          <a:ahLst/>
          <a:cxnLst/>
          <a:rect l="0" t="0" r="0" b="0"/>
          <a:pathLst>
            <a:path>
              <a:moveTo>
                <a:pt x="860150" y="227188"/>
              </a:moveTo>
              <a:arcTo wR="1712503" hR="1712503" stAng="14409029" swAng="11214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FB6CD1-6350-497A-BB79-53C0F8F6AEB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B1195-539C-46DA-90AF-7BCC9947B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F33368-01B5-423E-BEFA-68DC254C5CD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6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21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9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8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9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C02C1-F186-4627-AECB-350EA8CA64D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7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1A6B9-6C15-45A2-B7FB-35AED01969A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1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38DE5-CC8F-474A-928E-2D7008EDE71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8BE290-BAD3-415A-AD0E-7B9738127BAC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28AB5-0488-4E67-888F-00598B6E93A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4DCC73-96D0-48A8-88FB-999BFB80BB6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AB24F1-4AD7-47B1-8EAA-8C31232F701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6AF4A-881D-40B1-8772-A50551ED20A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8D791-A29F-4671-BA13-CC32C43C21D9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8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2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1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2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59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E98E73-4BCB-4910-8FEC-A55DA5F8AB2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669B6-B1C7-4E8D-98AD-C5D177B2C5C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D342C1-10B1-4AC9-999C-E9FE5624B1B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B77CB-7B43-47A3-AD66-9ED62D8677B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0A368E-55B4-422E-BD77-C9EF2F4F66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0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13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0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B1195-539C-46DA-90AF-7BCC9947B2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CD17-8730-4C53-AA45-D383DAFE1FC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8688-6473-4714-BD3C-11C8F49B6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FC5D-647D-4C12-9E33-8BEE2263FBF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51F3-BE70-436C-88B8-0CEBA59B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6842-E0EF-4C47-832B-306D79802111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479B-5A0D-430A-8518-7C30A392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B372-1370-4296-BAB2-CA16187F264B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BFF5-B0BB-4A60-95B3-09C54EB0A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1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0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0D11-7534-4FFD-B10B-F2F1E636504C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7425-9D30-4C61-B500-4643B0F9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C448-F727-45F6-A392-34AE0E10416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5850-9000-40C2-A55F-7F7DB8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8BA0-D980-41F4-A209-12964517A1FC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01F3-6EED-4032-8550-81692DDE2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43D7-3B8F-4AEC-A96E-A78B93CFB16D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6ED6-6A48-416F-972A-A5C88C72D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8145-60B9-41ED-959E-586E0AF6AB6F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EF97-E3A0-4BAF-A0A1-CD828719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37E5-F210-4C8C-87DC-F61FAC9324A5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4889-BE7A-48B3-AA90-15CE1E9C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CD2D-8EFC-4FFB-AB59-986B41BD2703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1CA5-656A-4015-84B7-3A01031D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6D91C-DEA0-4754-A034-60B3CD8D2B84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11955-07D2-40BD-9621-97C431070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5413"/>
            <a:ext cx="12192000" cy="632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CODE ALIGNMENT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A genuine success story: the region is aligning with the APEC Mexico City Principles!</a:t>
            </a:r>
          </a:p>
          <a:p>
            <a:pPr marL="1028700" lvl="1" indent="-571500" fontAlgn="auto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  <a:buFont typeface="Courier New" panose="02070309020205020404" pitchFamily="49" charset="0"/>
              <a:buChar char="o"/>
              <a:defRPr/>
            </a:pP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81%</a:t>
            </a: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report the code embraces all six principles</a:t>
            </a:r>
          </a:p>
          <a:p>
            <a:pPr marL="1028700" lvl="1" indent="-571500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Alignment numbers are </a:t>
            </a: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increasing</a:t>
            </a: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each year…</a:t>
            </a:r>
          </a:p>
          <a:p>
            <a:pPr marL="1028700" lvl="1" indent="-571500" fontAlgn="auto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  <a:buFont typeface="Courier New" panose="02070309020205020404" pitchFamily="49" charset="0"/>
              <a:buChar char="o"/>
              <a:defRPr/>
            </a:pP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11</a:t>
            </a: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%</a:t>
            </a: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decrease in the number of associations that make training available to </a:t>
            </a:r>
            <a:r>
              <a:rPr lang="en-US" sz="4000" i="1" u="sng" dirty="0" err="1">
                <a:solidFill>
                  <a:srgbClr val="006666"/>
                </a:solidFill>
                <a:latin typeface="Arial"/>
                <a:ea typeface="Calibri"/>
                <a:cs typeface="+mn-cs"/>
              </a:rPr>
              <a:t>HCPs</a:t>
            </a: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/ other groups</a:t>
            </a:r>
          </a:p>
          <a:p>
            <a:pPr marL="1028700" lvl="1" indent="-571500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4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5413"/>
            <a:ext cx="121920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MEMBER IMPLEMENTATION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APEC monitoring continues to improve…</a:t>
            </a: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76%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of associations indicate the code has performed excellent or well, with at least </a:t>
            </a:r>
            <a:r>
              <a:rPr lang="en-US" sz="4000" i="1" u="sng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69%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reporting a majority of members follow the code</a:t>
            </a: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Non-member dilemma 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remains a key challenge </a:t>
            </a: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Philippines 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(</a:t>
            </a:r>
            <a:r>
              <a:rPr lang="en-US" sz="4000" i="1" dirty="0" err="1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PHAP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) </a:t>
            </a: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pilot enterprise survey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5738" y="1389063"/>
          <a:ext cx="11734800" cy="562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2933700"/>
                <a:gridCol w="2933700"/>
                <a:gridCol w="2933700"/>
              </a:tblGrid>
              <a:tr h="50284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CO-CHAIRS PANEL</a:t>
                      </a: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616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Ms. Chris Nikidis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INDUSTRY CO-CHAIR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APEC Biopharmaceutical Working Group on Ethics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CANADA</a:t>
                      </a: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Ms. Rocio Delgado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GOVERNMENT CO-CHAIR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APEC Biopharmaceutical Working Group on Ethics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PERU</a:t>
                      </a:r>
                    </a:p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Dr. Kenneth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Hartigan-Go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HCP CO-CHAIR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APEC Biopharmaceutical Working Group on Ethics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THE PHILIPPINES</a:t>
                      </a: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Mr. Russell Williams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PATIENT CO-CHAIR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APEC Biopharmaceutical Working Group on Ethics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+mn-cs"/>
                        </a:rPr>
                        <a:t>CANADA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90763"/>
            <a:ext cx="2259013" cy="2259012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290763"/>
            <a:ext cx="2259013" cy="2259012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274888"/>
            <a:ext cx="2259012" cy="2257425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30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274888"/>
            <a:ext cx="2132013" cy="2257425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1395413"/>
            <a:ext cx="12192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KEY QUESTIONS:</a:t>
            </a:r>
          </a:p>
          <a:p>
            <a:endParaRPr lang="en-US" altLang="en-US" sz="2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lvl="1">
              <a:spcAft>
                <a:spcPts val="2400"/>
              </a:spcAft>
              <a:buFont typeface="Calibri Light" pitchFamily="34" charset="0"/>
              <a:buAutoNum type="arabicPeriod"/>
            </a:pPr>
            <a:r>
              <a:rPr lang="en-US" altLang="en-US" sz="4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What does success in driving code implementation look like to you? Consider opportunities and challenges. </a:t>
            </a:r>
            <a:endParaRPr lang="en-US" altLang="en-US" sz="2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4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What is my responsibility to ensure success in driving code implementation?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5413"/>
            <a:ext cx="12192000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INTERACTIVE EXERCISE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1028700" lvl="1" indent="-5715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5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What does success in driving code implementation look like to you? Consider opportunities and challenges. </a:t>
            </a:r>
          </a:p>
          <a:p>
            <a:pPr marL="1028700" lvl="1" indent="-5715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5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What is my responsibility to ensure success in driving code implementation?</a:t>
            </a:r>
          </a:p>
          <a:p>
            <a:pPr lvl="1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5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Designate a table facilitator, ten minute discussion, then your facilitator will report back to the full workshop.</a:t>
            </a:r>
            <a:r>
              <a:rPr lang="en-US" sz="35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75" y="1395413"/>
            <a:ext cx="11884025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INTERACTIVE EXERCISE / TABLE FEEDBACK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Political Leadership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Internal training and awareness building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Role of civility society in </a:t>
            </a:r>
            <a:r>
              <a:rPr lang="en-US" sz="1000" i="1" u="sng" dirty="0" err="1">
                <a:solidFill>
                  <a:srgbClr val="006666"/>
                </a:solidFill>
                <a:latin typeface="Arial"/>
                <a:ea typeface="Calibri"/>
                <a:cs typeface="+mn-cs"/>
              </a:rPr>
              <a:t>mobilzing</a:t>
            </a: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change  self-regulation is a responsibility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Training of medical sales representatives / October collaboration opportunity in Beijing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Strengthening focus on daily business practices and changing cultural approaches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Achieving industry code alignment across health systems / collaboration with government to achieve alignment in best practices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Commit to make issue more interactive and engagement across different settings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Tone at the top across multiple economies and settings / standard approach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Collective understanding and approach, Forums for dialogue, consultative and partner approach, strengthening and building a positive brand for the sector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Peer to peer approach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Stakeholders to accept and internalize Codes: include in university </a:t>
            </a:r>
            <a:r>
              <a:rPr lang="en-US" sz="1000" i="1" u="sng" dirty="0" err="1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curriculm</a:t>
            </a:r>
            <a:endParaRPr lang="en-US" sz="1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Have stakeholders embrace that ethical </a:t>
            </a:r>
            <a:r>
              <a:rPr lang="en-US" sz="1000" i="1" u="sng" dirty="0" err="1">
                <a:solidFill>
                  <a:srgbClr val="006666"/>
                </a:solidFill>
                <a:latin typeface="Arial"/>
                <a:ea typeface="Calibri"/>
                <a:cs typeface="+mn-cs"/>
              </a:rPr>
              <a:t>behaviour</a:t>
            </a: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is important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Ownership and accountability-align on the success of implementation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Cultural change- how can we influence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Training both internally and externally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Response to increase transparency –reframe in the broader society requirement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Tone from the top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Dissemination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Reconcile laws and self regulation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Stakeholders are all aligned on common ethical practices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Tracking and monitoring code implementation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How do we effectively share with our stakeholders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Put the patient at the center of the conversation around strengthening ethical business practices. How to perform multi-sectoral training in limited resource settings?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Sharing information across borders on best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KEN: Scale our efforts and continue major objectives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CHRIS: Build better training and outreach program. Tools and resources.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ROCIO: Aligning codes of ethics, minimize gaps within health systems. Trust-based approach.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RUSSELL: Focus on measurement and metrics to assess progress. Where can we improve? Think about expanding commit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725613"/>
            <a:ext cx="12192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5000" b="1" u="sng">
                <a:solidFill>
                  <a:srgbClr val="006666"/>
                </a:solidFill>
                <a:cs typeface="Calibri" pitchFamily="34" charset="0"/>
              </a:rPr>
              <a:t>MULTI-STAKEHOLDER 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cs typeface="Calibri" pitchFamily="34" charset="0"/>
              </a:rPr>
              <a:t>COLLABORATION  IN  VIET NAM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cs typeface="Calibri" pitchFamily="34" charset="0"/>
              </a:rPr>
              <a:t>TO  STRENGTHEN  ETHICAL 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cs typeface="Calibri" pitchFamily="34" charset="0"/>
              </a:rPr>
              <a:t>BUSINESS  PRACTICES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8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BREAKOUT SESSIONS ON</a:t>
            </a: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ADVANCING CODE OF ETHICS IMPLEMENTATION</a:t>
            </a:r>
          </a:p>
          <a:p>
            <a:pPr algn="ctr"/>
            <a:endParaRPr lang="en-US" altLang="en-US" sz="3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11:30-12:30 / 13:30-15:00</a:t>
            </a:r>
          </a:p>
          <a:p>
            <a:pPr algn="ctr"/>
            <a:endParaRPr lang="en-US" altLang="en-US" sz="2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altLang="en-US" sz="3300" b="1" i="1" u="sng">
                <a:solidFill>
                  <a:srgbClr val="C00000"/>
                </a:solidFill>
                <a:latin typeface="Arial" charset="0"/>
                <a:cs typeface="Calibri" pitchFamily="34" charset="0"/>
              </a:rPr>
              <a:t>WHERE SHOULD I GO? </a:t>
            </a:r>
          </a:p>
          <a:p>
            <a:pPr algn="ctr">
              <a:spcAft>
                <a:spcPts val="1200"/>
              </a:spcAft>
            </a:pPr>
            <a:r>
              <a:rPr lang="en-US" altLang="en-US" sz="3300" i="1">
                <a:solidFill>
                  <a:srgbClr val="C00000"/>
                </a:solidFill>
                <a:latin typeface="Arial" charset="0"/>
                <a:cs typeface="Calibri" pitchFamily="34" charset="0"/>
              </a:rPr>
              <a:t>Introductory Course: Song Hong Room 1 &amp; 2 (same room)</a:t>
            </a:r>
          </a:p>
          <a:p>
            <a:pPr algn="ctr">
              <a:spcAft>
                <a:spcPts val="1200"/>
              </a:spcAft>
            </a:pPr>
            <a:r>
              <a:rPr lang="en-US" altLang="en-US" sz="3300" i="1">
                <a:solidFill>
                  <a:srgbClr val="C00000"/>
                </a:solidFill>
                <a:latin typeface="Arial" charset="0"/>
                <a:cs typeface="Calibri" pitchFamily="34" charset="0"/>
              </a:rPr>
              <a:t>Advanced Course: Song Lo / Thao Room (across hallway)</a:t>
            </a:r>
          </a:p>
          <a:p>
            <a:pPr algn="ctr">
              <a:spcAft>
                <a:spcPts val="1200"/>
              </a:spcAft>
            </a:pPr>
            <a:r>
              <a:rPr lang="en-US" altLang="en-US" sz="2500" i="1" u="sng">
                <a:solidFill>
                  <a:srgbClr val="C00000"/>
                </a:solidFill>
                <a:latin typeface="Arial" charset="0"/>
                <a:cs typeface="Calibri" pitchFamily="34" charset="0"/>
              </a:rPr>
              <a:t>Note: Simultaneous interpretation only available in Introductory Course room </a:t>
            </a:r>
          </a:p>
          <a:p>
            <a:pPr algn="ctr">
              <a:spcAft>
                <a:spcPts val="1200"/>
              </a:spcAft>
            </a:pPr>
            <a:r>
              <a:rPr lang="en-US" altLang="en-US" sz="2500" i="1">
                <a:solidFill>
                  <a:srgbClr val="C00000"/>
                </a:solidFill>
                <a:latin typeface="Arial" charset="0"/>
                <a:cs typeface="Calibri" pitchFamily="34" charset="0"/>
              </a:rPr>
              <a:t>PLEASE REMAIN IN YOUR CHOSEN COURSE                              </a:t>
            </a:r>
          </a:p>
          <a:p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</a:t>
            </a:r>
            <a:endParaRPr lang="en-US" altLang="en-US" sz="28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INTRODUCTORY BREAKOUT SESSIONS (COURSE A)</a:t>
            </a: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ADVANCING CODE OF ETHICS IMPLEMENTATION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11:30-12:30 / 13:30-15:00</a:t>
            </a:r>
          </a:p>
          <a:p>
            <a:pPr algn="ctr"/>
            <a:endParaRPr lang="en-US" altLang="en-US" sz="3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27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SCHEDULE OF MODULES</a:t>
            </a:r>
          </a:p>
          <a:p>
            <a:pPr algn="ctr"/>
            <a:endParaRPr lang="en-US" altLang="en-US" sz="15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Internal Considerations</a:t>
            </a:r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5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(Deborah, Amy, Ted, Busakorn, DD, Janet, Sofie)</a:t>
            </a:r>
          </a:p>
          <a:p>
            <a:pPr lvl="1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External Considerations</a:t>
            </a:r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(Katsumi, Rafizah, Cris, Thuy, Neil) </a:t>
            </a:r>
          </a:p>
          <a:p>
            <a:pPr lvl="1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Time Permitting: </a:t>
            </a:r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Individual / Small Group Mentor Sessions</a:t>
            </a:r>
          </a:p>
          <a:p>
            <a:pPr algn="ctr"/>
            <a:endParaRPr lang="en-US" altLang="en-US" sz="28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Introductory Remarks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   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Ms. Lynn Costa, Project Overseer 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Business Ethics for APEC SMEs Initiative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&amp; Senior Advisor, U.S. Department of Commerce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861943"/>
            <a:ext cx="1714500" cy="2276475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3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MODULE ONE: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INTERNAL CONSIDERATIONS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8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41300" y="1397000"/>
            <a:ext cx="11595100" cy="461963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Arial" charset="0"/>
              </a:rPr>
              <a:t>OVERVIEW</a:t>
            </a:r>
            <a:endParaRPr lang="es-CO" alt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3" name="TextBox 19"/>
          <p:cNvSpPr txBox="1">
            <a:spLocks noChangeArrowheads="1"/>
          </p:cNvSpPr>
          <p:nvPr/>
        </p:nvSpPr>
        <p:spPr bwMode="auto">
          <a:xfrm>
            <a:off x="457200" y="1901825"/>
            <a:ext cx="113792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indent="-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>
                <a:latin typeface="Arial" charset="0"/>
              </a:rPr>
              <a:t>This workshop is intended to assist economies who are at earlier stages of developing and implementing a Code of Practice by their member companies and other companies. </a:t>
            </a:r>
          </a:p>
          <a:p>
            <a:pPr>
              <a:lnSpc>
                <a:spcPct val="150000"/>
              </a:lnSpc>
            </a:pPr>
            <a:endParaRPr lang="en-US" altLang="en-US" sz="160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latin typeface="Arial" charset="0"/>
              </a:rPr>
              <a:t>We are going to work on three Case studies together, designed to stimulate thinking and discussion, in the imaginary country “Malicuria”:</a:t>
            </a:r>
          </a:p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en-US" altLang="en-US" sz="1900">
                <a:latin typeface="Arial" charset="0"/>
              </a:rPr>
              <a:t>Case 1 – No Code of Practice – how to start this process and engage appropriate stakeholders</a:t>
            </a:r>
          </a:p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en-US" altLang="en-US" sz="1900">
                <a:latin typeface="Arial" charset="0"/>
              </a:rPr>
              <a:t>Case 2 – Code of Practice recently adopted, but implementation variable and needs strengthening</a:t>
            </a:r>
          </a:p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en-US" altLang="en-US" sz="1900">
                <a:latin typeface="Arial" charset="0"/>
              </a:rPr>
              <a:t>Case 3 – A Code of Practice has been adopted; how to maintain implementation and keep the Code up to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274638" y="1973263"/>
            <a:ext cx="115824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11.00-11.15  Line-up Ice Breaker &amp; Group Setting</a:t>
            </a:r>
            <a:r>
              <a:rPr lang="en-US" altLang="en-US" sz="1200" smtClean="0">
                <a:latin typeface="Arial" charset="0"/>
                <a:cs typeface="Arial" charset="0"/>
              </a:rPr>
              <a:t>	 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11.15-11.20  Introduction to Malicuria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11.20-11.55  Case study work in 3 groups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smtClean="0">
                <a:latin typeface="Arial" charset="0"/>
                <a:cs typeface="Arial" charset="0"/>
              </a:rPr>
              <a:t> 		</a:t>
            </a:r>
            <a:r>
              <a:rPr lang="en-US" altLang="en-US" smtClean="0">
                <a:latin typeface="Arial" charset="0"/>
                <a:cs typeface="Arial" charset="0"/>
              </a:rPr>
              <a:t>  (</a:t>
            </a:r>
            <a:r>
              <a:rPr lang="en-US" altLang="en-US" b="1" smtClean="0">
                <a:latin typeface="Arial" charset="0"/>
                <a:cs typeface="Arial" charset="0"/>
              </a:rPr>
              <a:t>one</a:t>
            </a:r>
            <a:r>
              <a:rPr lang="en-US" altLang="en-US" smtClean="0">
                <a:latin typeface="Arial" charset="0"/>
                <a:cs typeface="Arial" charset="0"/>
              </a:rPr>
              <a:t> Case study per group)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11.55-12.25  Presentation of results &amp; discussion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     		  (5 + 5 min per group)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smtClean="0">
                <a:latin typeface="Arial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12:25-12:30  Wrap-up and close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92100" y="1430338"/>
            <a:ext cx="11595100" cy="461962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Arial" charset="0"/>
              </a:rPr>
              <a:t>COURSE A TIMELINE</a:t>
            </a:r>
            <a:endParaRPr lang="es-CO" altLang="en-US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4978400" y="55626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92100" y="1446213"/>
            <a:ext cx="11595100" cy="461962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Arial" charset="0"/>
              </a:rPr>
              <a:t>YOUR FACILITATORS</a:t>
            </a:r>
            <a:endParaRPr lang="es-CO" alt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TextBox 19"/>
          <p:cNvSpPr txBox="1">
            <a:spLocks noChangeArrowheads="1"/>
          </p:cNvSpPr>
          <p:nvPr/>
        </p:nvSpPr>
        <p:spPr bwMode="auto">
          <a:xfrm>
            <a:off x="490538" y="2211388"/>
            <a:ext cx="11249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>
                <a:latin typeface="Arial" charset="0"/>
              </a:rPr>
              <a:t>Each group will have two facilitators to assist your discussions: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800">
                <a:latin typeface="Arial" charset="0"/>
              </a:rPr>
              <a:t>Case Study 1: </a:t>
            </a:r>
            <a:r>
              <a:rPr lang="en-SG" altLang="en-US" sz="2800">
                <a:latin typeface="Arial" charset="0"/>
              </a:rPr>
              <a:t>Sofie Melis and Duangduen Sahavechaphan</a:t>
            </a:r>
            <a:r>
              <a:rPr lang="en-SG" altLang="en-US" sz="2800" u="sng">
                <a:latin typeface="Arial" charset="0"/>
              </a:rPr>
              <a:t>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SG" altLang="en-US" sz="2800">
                <a:latin typeface="Arial" charset="0"/>
              </a:rPr>
              <a:t>Case Study 2: Amy Huang and Deborah Monk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SG" altLang="en-US" sz="2800">
                <a:latin typeface="Arial" charset="0"/>
              </a:rPr>
              <a:t>Case Study 3: Teodoro Padilla &amp; Busakorn Lerswatanasivalee</a:t>
            </a:r>
            <a:endParaRPr lang="en-US" altLang="en-US" sz="2800">
              <a:latin typeface="Arial" charset="0"/>
            </a:endParaRPr>
          </a:p>
          <a:p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LUNCH BREAK</a:t>
            </a:r>
          </a:p>
          <a:p>
            <a:pPr algn="ctr"/>
            <a:r>
              <a:rPr lang="en-US" altLang="en-US" sz="35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LOCATION: OVEN D’OR RESTAURANT</a:t>
            </a:r>
            <a:r>
              <a:rPr lang="en-US" altLang="en-US" sz="5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</a:t>
            </a:r>
          </a:p>
          <a:p>
            <a:pPr algn="ctr"/>
            <a:r>
              <a:rPr lang="en-US" altLang="en-US" sz="5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(12:30 – 13:30)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   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5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MODULE TWO: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EXTERNAL CONSIDERATIONS</a:t>
            </a:r>
          </a:p>
          <a:p>
            <a:pPr algn="ctr"/>
            <a:endParaRPr lang="en-US" altLang="en-US" sz="5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62313"/>
            <a:ext cx="2336800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978400" y="55626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292100" y="1562100"/>
            <a:ext cx="11595100" cy="584200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  <a:ea typeface="ＭＳ Ｐゴシック" pitchFamily="34" charset="-128"/>
              </a:rPr>
              <a:t>Ethical Business Practice is Everybody’s Business</a:t>
            </a:r>
            <a:endParaRPr lang="en-US" altLang="en-US" sz="32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4432240" y="2523979"/>
          <a:ext cx="8001119" cy="415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706438" y="2617788"/>
            <a:ext cx="4983162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500" b="1" dirty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Industry </a:t>
            </a:r>
            <a:r>
              <a:rPr lang="en-US" altLang="en-US" sz="3500" b="1" dirty="0" smtClean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alone cannot achieve ethical business practices. There should be </a:t>
            </a:r>
            <a:r>
              <a:rPr lang="en-US" altLang="en-US" sz="3500" b="1" u="sng" dirty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continued</a:t>
            </a:r>
            <a:r>
              <a:rPr lang="en-US" altLang="en-US" sz="3500" b="1" dirty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 engagement and partnership </a:t>
            </a:r>
            <a:r>
              <a:rPr lang="en-US" altLang="en-US" sz="3500" b="1" dirty="0" smtClean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between </a:t>
            </a:r>
            <a:r>
              <a:rPr lang="en-US" altLang="en-US" sz="3500" b="1" u="sng" dirty="0" smtClean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all</a:t>
            </a:r>
            <a:r>
              <a:rPr lang="en-US" altLang="en-US" sz="3500" b="1" dirty="0" smtClean="0">
                <a:solidFill>
                  <a:srgbClr val="006666"/>
                </a:solidFill>
                <a:latin typeface="+mj-lt"/>
                <a:ea typeface="ＭＳ Ｐゴシック" pitchFamily="34" charset="-128"/>
                <a:cs typeface="+mn-cs"/>
              </a:rPr>
              <a:t> stakeholders to ensure an ethical environment.</a:t>
            </a:r>
            <a:endParaRPr lang="en-US" altLang="en-US" sz="3500" b="1" dirty="0">
              <a:solidFill>
                <a:srgbClr val="006666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4978400" y="6799263"/>
            <a:ext cx="690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92100" y="1444625"/>
            <a:ext cx="11595100" cy="630238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500" b="1">
                <a:solidFill>
                  <a:schemeClr val="bg1"/>
                </a:solidFill>
              </a:rPr>
              <a:t>The Industry</a:t>
            </a:r>
            <a:endParaRPr lang="en-US" altLang="en-US" sz="3500">
              <a:solidFill>
                <a:schemeClr val="bg1"/>
              </a:solidFill>
            </a:endParaRPr>
          </a:p>
        </p:txBody>
      </p:sp>
      <p:sp>
        <p:nvSpPr>
          <p:cNvPr id="26628" name="Rectangle 14"/>
          <p:cNvSpPr txBox="1">
            <a:spLocks noChangeArrowheads="1"/>
          </p:cNvSpPr>
          <p:nvPr/>
        </p:nvSpPr>
        <p:spPr bwMode="auto">
          <a:xfrm>
            <a:off x="330200" y="2903538"/>
            <a:ext cx="11557000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900">
                <a:solidFill>
                  <a:srgbClr val="000000"/>
                </a:solidFill>
              </a:rPr>
              <a:t>Unethical business practices by one or a few enterprises can damage the reputation of an entire industry within an economy or across borders.</a:t>
            </a: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900">
                <a:solidFill>
                  <a:srgbClr val="000000"/>
                </a:solidFill>
              </a:rPr>
              <a:t>As such, it is important for companies and associations to promote Code of Ethics to all enterprises, even if they are not association members.</a:t>
            </a: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900">
                <a:solidFill>
                  <a:srgbClr val="FF0000"/>
                </a:solidFill>
              </a:rPr>
              <a:t>Furthermore, </a:t>
            </a:r>
            <a:r>
              <a:rPr lang="en-US" altLang="en-US" sz="2900">
                <a:solidFill>
                  <a:srgbClr val="000000"/>
                </a:solidFill>
              </a:rPr>
              <a:t>collaboration and unity presented to other stakeholders can place industry in a strong position to </a:t>
            </a:r>
            <a:r>
              <a:rPr lang="en-US" altLang="en-US" sz="2900">
                <a:solidFill>
                  <a:srgbClr val="FF0000"/>
                </a:solidFill>
              </a:rPr>
              <a:t>continue promoting</a:t>
            </a:r>
            <a:r>
              <a:rPr lang="en-US" altLang="en-US" sz="2900">
                <a:solidFill>
                  <a:srgbClr val="000000"/>
                </a:solidFill>
              </a:rPr>
              <a:t> high ethical standards.</a:t>
            </a: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 2" pitchFamily="18" charset="2"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55600" y="2212975"/>
            <a:ext cx="9245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04617B"/>
                </a:solidFill>
                <a:latin typeface="+mj-lt"/>
                <a:cs typeface="+mn-cs"/>
              </a:rPr>
              <a:t>Companies and associations </a:t>
            </a:r>
            <a:endParaRPr lang="en-US" altLang="en-US" sz="3000" b="1" dirty="0">
              <a:solidFill>
                <a:srgbClr val="04617B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4978400" y="67310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92100" y="1376363"/>
            <a:ext cx="11595100" cy="584200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Government Stakeholders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 txBox="1">
            <a:spLocks noChangeArrowheads="1"/>
          </p:cNvSpPr>
          <p:nvPr/>
        </p:nvSpPr>
        <p:spPr bwMode="auto">
          <a:xfrm>
            <a:off x="355600" y="1976438"/>
            <a:ext cx="924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4617B"/>
                </a:solidFill>
                <a:latin typeface="+mj-lt"/>
                <a:cs typeface="+mn-cs"/>
              </a:rPr>
              <a:t>Regulators, Enforcers, Customers, </a:t>
            </a:r>
            <a:r>
              <a:rPr lang="en-US" altLang="en-US" sz="2400" b="1" dirty="0" smtClean="0">
                <a:solidFill>
                  <a:srgbClr val="04617B"/>
                </a:solidFill>
                <a:latin typeface="+mj-lt"/>
                <a:cs typeface="+mn-cs"/>
              </a:rPr>
              <a:t>Payers</a:t>
            </a:r>
            <a:r>
              <a:rPr lang="en-US" altLang="en-US" sz="2400" b="1" dirty="0">
                <a:solidFill>
                  <a:srgbClr val="04617B"/>
                </a:solidFill>
                <a:latin typeface="+mj-lt"/>
                <a:cs typeface="+mn-cs"/>
              </a:rPr>
              <a:t>, Champions</a:t>
            </a:r>
          </a:p>
        </p:txBody>
      </p:sp>
      <p:sp>
        <p:nvSpPr>
          <p:cNvPr id="27653" name="Rectangle 14"/>
          <p:cNvSpPr txBox="1">
            <a:spLocks noChangeArrowheads="1"/>
          </p:cNvSpPr>
          <p:nvPr/>
        </p:nvSpPr>
        <p:spPr bwMode="auto">
          <a:xfrm>
            <a:off x="458788" y="2493963"/>
            <a:ext cx="111236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100"/>
              <a:t>Governments across the 21 APEC economies have endorsed the Mexico City Principles, but many of the relevant government stakeholders may still not have heard about them.</a:t>
            </a:r>
          </a:p>
          <a:p>
            <a:pPr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100"/>
              <a:t>Potential stakeholders at national/regional levels: 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Ministry/Department of Health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Food and Drug Administration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Pricing and Reimbursement/Procurement Agencies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Anti-Corruption Authorities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Ministry of Industry/Trade</a:t>
            </a:r>
          </a:p>
          <a:p>
            <a:pPr lvl="1"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altLang="en-US" sz="2100"/>
              <a:t>Others?</a:t>
            </a:r>
          </a:p>
          <a:p>
            <a:pPr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Wingdings" pitchFamily="2" charset="2"/>
              <a:buChar char="Ø"/>
            </a:pPr>
            <a:r>
              <a:rPr lang="en-US" altLang="en-US" sz="2300" b="1"/>
              <a:t>Need for continued and ongoing engagement </a:t>
            </a:r>
          </a:p>
          <a:p>
            <a:pPr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/>
          </a:p>
          <a:p>
            <a:pPr algn="just"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/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/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/>
          </a:p>
          <a:p>
            <a:pPr>
              <a:lnSpc>
                <a:spcPct val="85000"/>
              </a:lnSpc>
              <a:spcAft>
                <a:spcPct val="50000"/>
              </a:spcAft>
              <a:buClr>
                <a:schemeClr val="accent1"/>
              </a:buClr>
              <a:buSzPct val="95000"/>
              <a:buFont typeface="Calibri" pitchFamily="34" charset="0"/>
              <a:buAutoNum type="arabicPeriod" startAt="5"/>
            </a:pP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4978400" y="67818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92100" y="1427163"/>
            <a:ext cx="11595100" cy="584200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Healthcare Professionals (HCPs) and Associations/Hospitals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233363" y="2166938"/>
            <a:ext cx="11490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rgbClr val="04617B"/>
                </a:solidFill>
                <a:latin typeface="+mj-lt"/>
                <a:cs typeface="+mn-cs"/>
              </a:rPr>
              <a:t>Customers – 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  <a:cs typeface="+mn-cs"/>
              </a:rPr>
              <a:t>Potential risk of exposure to </a:t>
            </a:r>
            <a:r>
              <a:rPr lang="en-US" altLang="en-US" sz="2800" b="1" dirty="0" smtClean="0">
                <a:solidFill>
                  <a:srgbClr val="04617B"/>
                </a:solidFill>
                <a:latin typeface="+mj-lt"/>
                <a:cs typeface="+mn-cs"/>
              </a:rPr>
              <a:t>Unethical Practices</a:t>
            </a:r>
            <a:endParaRPr lang="en-US" altLang="en-US" sz="2800" b="1" dirty="0">
              <a:solidFill>
                <a:srgbClr val="04617B"/>
              </a:solidFill>
              <a:latin typeface="+mj-lt"/>
              <a:cs typeface="+mn-cs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292100" y="2835275"/>
            <a:ext cx="115951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Industry interactions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+mn-cs"/>
              </a:rPr>
              <a:t>with 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+mn-cs"/>
              </a:rPr>
              <a:t>HCPs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can present most significant risks </a:t>
            </a:r>
            <a:endParaRPr lang="en-US" altLang="en-US" dirty="0">
              <a:solidFill>
                <a:srgbClr val="000000"/>
              </a:solidFill>
              <a:latin typeface="+mj-lt"/>
              <a:cs typeface="+mn-cs"/>
            </a:endParaRP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AU" altLang="en-US" dirty="0" smtClean="0">
                <a:solidFill>
                  <a:srgbClr val="000000"/>
                </a:solidFill>
                <a:latin typeface="+mj-lt"/>
                <a:cs typeface="+mn-cs"/>
              </a:rPr>
              <a:t>Industry interactions </a:t>
            </a:r>
            <a:r>
              <a:rPr lang="en-AU" altLang="en-US" dirty="0">
                <a:solidFill>
                  <a:srgbClr val="000000"/>
                </a:solidFill>
                <a:latin typeface="+mj-lt"/>
                <a:cs typeface="+mn-cs"/>
              </a:rPr>
              <a:t>with </a:t>
            </a:r>
            <a:r>
              <a:rPr lang="en-AU" altLang="en-US" dirty="0" smtClean="0">
                <a:solidFill>
                  <a:srgbClr val="000000"/>
                </a:solidFill>
                <a:latin typeface="+mj-lt"/>
                <a:cs typeface="+mn-cs"/>
              </a:rPr>
              <a:t>purchasing </a:t>
            </a:r>
            <a:r>
              <a:rPr lang="en-AU" altLang="en-US" dirty="0">
                <a:solidFill>
                  <a:srgbClr val="000000"/>
                </a:solidFill>
                <a:latin typeface="+mj-lt"/>
                <a:cs typeface="+mn-cs"/>
              </a:rPr>
              <a:t>agents in </a:t>
            </a:r>
            <a:r>
              <a:rPr lang="en-AU" altLang="en-US" dirty="0" smtClean="0">
                <a:solidFill>
                  <a:srgbClr val="000000"/>
                </a:solidFill>
                <a:latin typeface="+mj-lt"/>
                <a:cs typeface="+mn-cs"/>
              </a:rPr>
              <a:t>Hospitals, Institutions and </a:t>
            </a:r>
            <a:r>
              <a:rPr lang="en-AU" altLang="en-US" dirty="0">
                <a:solidFill>
                  <a:srgbClr val="000000"/>
                </a:solidFill>
                <a:latin typeface="+mj-lt"/>
                <a:cs typeface="+mn-cs"/>
              </a:rPr>
              <a:t>Corporations also a point of </a:t>
            </a:r>
            <a:r>
              <a:rPr lang="en-AU" altLang="en-US" dirty="0" smtClean="0">
                <a:solidFill>
                  <a:srgbClr val="000000"/>
                </a:solidFill>
                <a:latin typeface="+mj-lt"/>
                <a:cs typeface="+mn-cs"/>
              </a:rPr>
              <a:t>risk </a:t>
            </a: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Industry should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cs typeface="+mn-cs"/>
              </a:rPr>
              <a:t>inform 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HCPs and their representative associations about Codes of Ethics to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cs typeface="+mn-cs"/>
              </a:rPr>
              <a:t>ensure HCPs understanding of the high ethical environment </a:t>
            </a: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Industry should partner with HCPs to motivate change</a:t>
            </a: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In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+mn-cs"/>
              </a:rPr>
              <a:t>many of the APEC Economies, HCPs are 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also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+mn-cs"/>
              </a:rPr>
              <a:t>G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+mn-cs"/>
              </a:rPr>
              <a:t>overnment employees</a:t>
            </a:r>
            <a:endParaRPr lang="en-US" altLang="en-US" dirty="0">
              <a:solidFill>
                <a:srgbClr val="00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Participant Introductions</a:t>
            </a:r>
          </a:p>
          <a:p>
            <a:pPr algn="ctr"/>
            <a:endParaRPr lang="en-US" altLang="en-US" sz="3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3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4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NAME  │ POSITION  │ ORGANIZATION  │ ECONOMY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   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4978400" y="69850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92100" y="1460500"/>
            <a:ext cx="11595100" cy="585788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Intermediaries (Distributors / Supply Chain)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271463" y="2097088"/>
            <a:ext cx="116363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04617B"/>
                </a:solidFill>
                <a:latin typeface="+mj-lt"/>
                <a:cs typeface="+mn-cs"/>
              </a:rPr>
              <a:t>Intermediaries </a:t>
            </a:r>
            <a:r>
              <a:rPr lang="en-US" altLang="en-US" sz="2800" b="1" dirty="0" smtClean="0">
                <a:solidFill>
                  <a:srgbClr val="04617B"/>
                </a:solidFill>
                <a:latin typeface="+mj-lt"/>
                <a:cs typeface="+mn-cs"/>
              </a:rPr>
              <a:t>– Ensure compliance with ethical practices </a:t>
            </a:r>
            <a:endParaRPr lang="en-US" altLang="en-US" sz="2800" b="1" dirty="0">
              <a:solidFill>
                <a:srgbClr val="04617B"/>
              </a:solidFill>
              <a:latin typeface="+mj-lt"/>
              <a:cs typeface="+mn-cs"/>
            </a:endParaRPr>
          </a:p>
        </p:txBody>
      </p:sp>
      <p:sp>
        <p:nvSpPr>
          <p:cNvPr id="11271" name="Rectangle 14"/>
          <p:cNvSpPr txBox="1">
            <a:spLocks noChangeArrowheads="1"/>
          </p:cNvSpPr>
          <p:nvPr/>
        </p:nvSpPr>
        <p:spPr bwMode="auto">
          <a:xfrm>
            <a:off x="252413" y="2797175"/>
            <a:ext cx="116347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en-US" sz="3000" dirty="0" smtClean="0">
                <a:solidFill>
                  <a:srgbClr val="000000"/>
                </a:solidFill>
                <a:cs typeface="Arial" panose="020B0604020202020204" pitchFamily="34" charset="0"/>
              </a:rPr>
              <a:t>Important actors in the supply chain </a:t>
            </a:r>
            <a:r>
              <a:rPr lang="en-US" altLang="en-US" sz="3000" dirty="0" smtClean="0">
                <a:solidFill>
                  <a:srgbClr val="FF0000"/>
                </a:solidFill>
                <a:cs typeface="Arial" panose="020B0604020202020204" pitchFamily="34" charset="0"/>
              </a:rPr>
              <a:t>to ensure safety, quality, integrity and compliance of pharmaceuticals from manufacturing all the way to the patient</a:t>
            </a: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en-US" sz="3000" dirty="0" smtClean="0">
                <a:solidFill>
                  <a:srgbClr val="000000"/>
                </a:solidFill>
                <a:cs typeface="Arial" panose="020B0604020202020204" pitchFamily="34" charset="0"/>
              </a:rPr>
              <a:t>Like HCPs, </a:t>
            </a:r>
            <a:r>
              <a:rPr lang="en-US" altLang="en-US" sz="3000" dirty="0" smtClean="0">
                <a:solidFill>
                  <a:srgbClr val="FF0000"/>
                </a:solidFill>
                <a:cs typeface="Arial" panose="020B0604020202020204" pitchFamily="34" charset="0"/>
              </a:rPr>
              <a:t>all intermediaries (including distributors and other actors in the supply chain) must have full understanding of </a:t>
            </a:r>
            <a:r>
              <a:rPr lang="en-US" altLang="en-US" sz="3000" dirty="0" smtClean="0">
                <a:solidFill>
                  <a:srgbClr val="000000"/>
                </a:solidFill>
                <a:cs typeface="Arial" panose="020B0604020202020204" pitchFamily="34" charset="0"/>
              </a:rPr>
              <a:t>industry Codes of Ethics to ensure </a:t>
            </a:r>
            <a:r>
              <a:rPr lang="en-US" altLang="en-US" sz="3000" dirty="0" smtClean="0">
                <a:solidFill>
                  <a:srgbClr val="FF0000"/>
                </a:solidFill>
                <a:cs typeface="Arial" panose="020B0604020202020204" pitchFamily="34" charset="0"/>
              </a:rPr>
              <a:t>strict compliance with the most updated rules (following national and global standards)</a:t>
            </a:r>
            <a:r>
              <a:rPr lang="en-US" altLang="en-US" sz="3000" dirty="0" smtClean="0">
                <a:solidFill>
                  <a:srgbClr val="000000"/>
                </a:solidFill>
                <a:cs typeface="Arial" panose="020B0604020202020204" pitchFamily="34" charset="0"/>
              </a:rPr>
              <a:t> and that they do not inadvertently facilitate unethical business practices</a:t>
            </a: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Ø"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4978400" y="6815138"/>
            <a:ext cx="690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92100" y="1460500"/>
            <a:ext cx="11595100" cy="584200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Patients / Patient Organizations</a:t>
            </a: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 bwMode="auto">
          <a:xfrm>
            <a:off x="355600" y="2265363"/>
            <a:ext cx="924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3000" b="1" dirty="0">
                <a:solidFill>
                  <a:srgbClr val="04617B"/>
                </a:solidFill>
                <a:latin typeface="+mj-lt"/>
                <a:cs typeface="+mn-cs"/>
              </a:rPr>
              <a:t>Voice for Patients </a:t>
            </a:r>
          </a:p>
        </p:txBody>
      </p:sp>
      <p:sp>
        <p:nvSpPr>
          <p:cNvPr id="20" name="Rectangle 14"/>
          <p:cNvSpPr txBox="1">
            <a:spLocks noChangeArrowheads="1"/>
          </p:cNvSpPr>
          <p:nvPr/>
        </p:nvSpPr>
        <p:spPr bwMode="auto">
          <a:xfrm>
            <a:off x="446088" y="2947988"/>
            <a:ext cx="110744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Shared goal of ensuring that medical decisions are made in the best interests of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patients, </a:t>
            </a:r>
            <a:r>
              <a:rPr lang="en-US" altLang="en-US" sz="3000" dirty="0" smtClean="0">
                <a:solidFill>
                  <a:srgbClr val="FF0000"/>
                </a:solidFill>
                <a:latin typeface="+mj-lt"/>
                <a:cs typeface="+mn-cs"/>
              </a:rPr>
              <a:t>aligned with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the APEC Mexico </a:t>
            </a: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City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Principles</a:t>
            </a:r>
            <a:endParaRPr lang="en-US" altLang="en-US" sz="3000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Patient groups need to </a:t>
            </a:r>
            <a:r>
              <a:rPr lang="en-US" altLang="en-US" sz="3000" dirty="0" smtClean="0">
                <a:solidFill>
                  <a:srgbClr val="FF0000"/>
                </a:solidFill>
                <a:latin typeface="+mj-lt"/>
                <a:cs typeface="+mn-cs"/>
              </a:rPr>
              <a:t>be made aware of and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understand </a:t>
            </a: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the purpose of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Codes of Ethics, </a:t>
            </a: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and to see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results (change) following implementation </a:t>
            </a:r>
            <a:endParaRPr lang="en-US" altLang="en-US" sz="3000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just" fontAlgn="auto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In turn,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Patient Groups can </a:t>
            </a: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serve as strong advocates for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Codes of Ethics with all other stakeholders</a:t>
            </a:r>
            <a:r>
              <a:rPr lang="en-US" altLang="en-US" sz="3000" dirty="0">
                <a:solidFill>
                  <a:srgbClr val="000000"/>
                </a:solidFill>
                <a:latin typeface="+mj-lt"/>
                <a:cs typeface="+mn-cs"/>
              </a:rPr>
              <a:t>, patients and broader </a:t>
            </a:r>
            <a:r>
              <a:rPr lang="en-US" altLang="en-US" sz="3000" dirty="0" smtClean="0">
                <a:solidFill>
                  <a:srgbClr val="000000"/>
                </a:solidFill>
                <a:latin typeface="+mj-lt"/>
                <a:cs typeface="+mn-cs"/>
              </a:rPr>
              <a:t>society</a:t>
            </a:r>
            <a:endParaRPr lang="en-US" altLang="en-US" sz="30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4978400" y="6865938"/>
            <a:ext cx="690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92100" y="1511300"/>
            <a:ext cx="11595100" cy="585788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Working towards a Consensus Framework</a:t>
            </a:r>
          </a:p>
        </p:txBody>
      </p:sp>
      <p:sp>
        <p:nvSpPr>
          <p:cNvPr id="31748" name="Rectangle 14"/>
          <p:cNvSpPr txBox="1">
            <a:spLocks noChangeArrowheads="1"/>
          </p:cNvSpPr>
          <p:nvPr/>
        </p:nvSpPr>
        <p:spPr bwMode="auto">
          <a:xfrm>
            <a:off x="311150" y="2395538"/>
            <a:ext cx="115570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en-CA" altLang="en-US" sz="2400">
                <a:solidFill>
                  <a:srgbClr val="000000"/>
                </a:solidFill>
              </a:rPr>
              <a:t>Aims to enhance credibility, dialogue, trust and respect between </a:t>
            </a:r>
            <a:r>
              <a:rPr lang="en-CA" altLang="en-US" sz="2400" b="1">
                <a:solidFill>
                  <a:srgbClr val="000000"/>
                </a:solidFill>
              </a:rPr>
              <a:t>governments, organizations, professionals, institutions and the healthcare system</a:t>
            </a:r>
            <a:r>
              <a:rPr lang="en-CA" altLang="en-US" sz="2400">
                <a:solidFill>
                  <a:srgbClr val="000000"/>
                </a:solidFill>
              </a:rPr>
              <a:t> and ultimately to improve health outcomes.</a:t>
            </a:r>
            <a:endParaRPr lang="en-CA" altLang="ja-JP" sz="240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CA" altLang="en-US" sz="15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en-CA" altLang="en-US" sz="2400">
                <a:solidFill>
                  <a:srgbClr val="000000"/>
                </a:solidFill>
              </a:rPr>
              <a:t>Established to demonstrate the common </a:t>
            </a:r>
            <a:r>
              <a:rPr lang="en-CA" altLang="en-US" sz="2400" b="1">
                <a:solidFill>
                  <a:srgbClr val="000000"/>
                </a:solidFill>
              </a:rPr>
              <a:t>commitment to professional integrity and appropriate ethical interactions </a:t>
            </a:r>
            <a:r>
              <a:rPr lang="en-CA" altLang="en-US" sz="2400">
                <a:solidFill>
                  <a:srgbClr val="000000"/>
                </a:solidFill>
              </a:rPr>
              <a:t>among the signatory partners so that </a:t>
            </a:r>
            <a:r>
              <a:rPr lang="en-CA" altLang="en-US" sz="2400" b="1">
                <a:solidFill>
                  <a:srgbClr val="000000"/>
                </a:solidFill>
              </a:rPr>
              <a:t>decisions are made in the best interests of patients</a:t>
            </a:r>
            <a:r>
              <a:rPr lang="en-CA" altLang="en-US" sz="240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CA" altLang="en-US" sz="15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en-CA" altLang="en-US" sz="2400">
                <a:solidFill>
                  <a:srgbClr val="000000"/>
                </a:solidFill>
              </a:rPr>
              <a:t>Ultimately, we can </a:t>
            </a:r>
            <a:r>
              <a:rPr lang="en-CA" altLang="en-US" sz="2400" b="1">
                <a:solidFill>
                  <a:srgbClr val="000000"/>
                </a:solidFill>
              </a:rPr>
              <a:t>build</a:t>
            </a:r>
            <a:r>
              <a:rPr lang="en-CA" altLang="en-US" sz="2400">
                <a:solidFill>
                  <a:srgbClr val="000000"/>
                </a:solidFill>
              </a:rPr>
              <a:t> </a:t>
            </a:r>
            <a:r>
              <a:rPr lang="en-CA" altLang="en-US" sz="2400" b="1">
                <a:solidFill>
                  <a:srgbClr val="000000"/>
                </a:solidFill>
              </a:rPr>
              <a:t>trust </a:t>
            </a:r>
            <a:r>
              <a:rPr lang="en-CA" altLang="en-US" sz="2400">
                <a:solidFill>
                  <a:srgbClr val="000000"/>
                </a:solidFill>
              </a:rPr>
              <a:t>and </a:t>
            </a:r>
            <a:r>
              <a:rPr lang="en-CA" altLang="en-US" sz="2400" b="1">
                <a:solidFill>
                  <a:srgbClr val="000000"/>
                </a:solidFill>
              </a:rPr>
              <a:t>promote transparency </a:t>
            </a:r>
            <a:r>
              <a:rPr lang="en-CA" altLang="en-US" sz="2400">
                <a:solidFill>
                  <a:srgbClr val="000000"/>
                </a:solidFill>
              </a:rPr>
              <a:t>by starting with what we have in common – where everyone is comfortable – and developing standards that allow us all to build relationships that are mutually beneficial.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en-CA" altLang="en-US" sz="20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en-CA" altLang="en-US" sz="20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5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MODULE TWO: </a:t>
            </a:r>
          </a:p>
          <a:p>
            <a:pPr algn="ctr"/>
            <a:r>
              <a:rPr lang="en-US" altLang="en-US" sz="5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EXTERNAL CONSIDERATIONS</a:t>
            </a:r>
          </a:p>
          <a:p>
            <a:pPr algn="ctr"/>
            <a:endParaRPr lang="en-US" altLang="en-US" sz="3000" b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HANDOUT EXERCISE</a:t>
            </a:r>
          </a:p>
          <a:p>
            <a:pPr algn="ctr"/>
            <a:endParaRPr lang="en-US" altLang="en-US" sz="3000" b="1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TIME PERMITTING: INDIVIDUAL MENTOR SESSIONS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NETWORKING BREAK </a:t>
            </a:r>
          </a:p>
          <a:p>
            <a:pPr algn="ctr"/>
            <a:r>
              <a:rPr lang="en-US" altLang="en-US" sz="5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(15:00 – 15:30)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   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INTERACTIVE, MULTI-STAKEHOLDER CASE STUDIES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15:30-17:00</a:t>
            </a:r>
          </a:p>
          <a:p>
            <a:pPr algn="ctr"/>
            <a:endParaRPr lang="en-US" altLang="en-US" sz="3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27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LEAD FACILITATOR</a:t>
            </a:r>
          </a:p>
          <a:p>
            <a:pPr algn="ctr"/>
            <a:endParaRPr lang="en-US" altLang="en-US" sz="27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</a:t>
            </a:r>
          </a:p>
          <a:p>
            <a:pPr algn="ctr"/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	       Ms. Laura Giussani, ‎Ethics and Compliance</a:t>
            </a:r>
          </a:p>
          <a:p>
            <a:pPr algn="ctr"/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Eli Lilly and Company</a:t>
            </a:r>
            <a:endParaRPr lang="en-US" altLang="en-US" sz="15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8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225925"/>
            <a:ext cx="2120900" cy="2120900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INTERACTIVE, MULTI-STAKEHOLDER CASE STUDIES</a:t>
            </a:r>
          </a:p>
          <a:p>
            <a:pPr algn="ctr"/>
            <a:endParaRPr lang="en-US" altLang="en-US" sz="3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15:30-17:00</a:t>
            </a:r>
          </a:p>
          <a:p>
            <a:pPr algn="ctr"/>
            <a:endParaRPr lang="en-US" altLang="en-US" sz="30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27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SCHEDULE OF CASE STUDIES (45 MINUTES EACH)</a:t>
            </a:r>
          </a:p>
          <a:p>
            <a:pPr algn="ctr"/>
            <a:endParaRPr lang="en-US" altLang="en-US" sz="15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lvl="2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25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Case Study One: Traditional Industry Interactions</a:t>
            </a:r>
            <a:endParaRPr lang="en-US" altLang="en-US" sz="25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lvl="2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altLang="en-US" sz="25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Case Study Two: Distributors</a:t>
            </a:r>
            <a:endParaRPr lang="en-US" altLang="en-US" sz="25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800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40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40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CASE STUDY ONE: </a:t>
            </a:r>
          </a:p>
          <a:p>
            <a:pPr algn="ctr"/>
            <a:r>
              <a:rPr lang="en-US" altLang="en-US" sz="40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TRADITIONAL INDUSTRY INTERACTIONS</a:t>
            </a:r>
          </a:p>
          <a:p>
            <a:pPr algn="ctr"/>
            <a:endParaRPr lang="en-US" altLang="en-US" sz="27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45 MINUTES</a:t>
            </a:r>
          </a:p>
          <a:p>
            <a:pPr algn="ctr"/>
            <a:endParaRPr lang="en-US" altLang="en-US" sz="35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HANDOUT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40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40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CASE STUDY TWO: </a:t>
            </a:r>
          </a:p>
          <a:p>
            <a:pPr algn="ctr"/>
            <a:r>
              <a:rPr lang="en-US" altLang="en-US" sz="40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DISTRIBUTORS</a:t>
            </a:r>
          </a:p>
          <a:p>
            <a:pPr algn="ctr"/>
            <a:endParaRPr lang="en-US" altLang="en-US" sz="27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45 MINUTES</a:t>
            </a:r>
          </a:p>
          <a:p>
            <a:pPr algn="ctr"/>
            <a:endParaRPr lang="en-US" altLang="en-US" sz="3500" b="1" i="1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50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HANDOUT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ctrTitle"/>
          </p:nvPr>
        </p:nvSpPr>
        <p:spPr bwMode="auto">
          <a:xfrm>
            <a:off x="11887200" y="593725"/>
            <a:ext cx="284163" cy="30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z="1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4978400" y="55626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92100" y="1547813"/>
            <a:ext cx="11595100" cy="554037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 i="1">
                <a:solidFill>
                  <a:schemeClr val="bg1"/>
                </a:solidFill>
              </a:rPr>
              <a:t>Overview</a:t>
            </a:r>
            <a:endParaRPr lang="es-CO" altLang="en-US" sz="3000" b="1">
              <a:solidFill>
                <a:schemeClr val="bg1"/>
              </a:solidFill>
            </a:endParaRPr>
          </a:p>
        </p:txBody>
      </p:sp>
      <p:sp>
        <p:nvSpPr>
          <p:cNvPr id="38917" name="TextBox 19"/>
          <p:cNvSpPr txBox="1">
            <a:spLocks noChangeArrowheads="1"/>
          </p:cNvSpPr>
          <p:nvPr/>
        </p:nvSpPr>
        <p:spPr bwMode="auto">
          <a:xfrm>
            <a:off x="292100" y="2211388"/>
            <a:ext cx="114125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 Light" pitchFamily="34" charset="0"/>
              <a:buAutoNum type="arabicPeriod"/>
            </a:pPr>
            <a:r>
              <a:rPr lang="en-US" altLang="en-US" sz="2400">
                <a:solidFill>
                  <a:srgbClr val="006666"/>
                </a:solidFill>
              </a:rPr>
              <a:t>This exercise is centered on the increasingly critical and complex role that Distributors play on behalf of Pharmaceutical Companies.  </a:t>
            </a:r>
          </a:p>
          <a:p>
            <a:pPr algn="just">
              <a:buFont typeface="Calibri Light" pitchFamily="34" charset="0"/>
              <a:buAutoNum type="arabicPeriod"/>
            </a:pPr>
            <a:r>
              <a:rPr lang="en-US" altLang="en-US" sz="2400">
                <a:solidFill>
                  <a:srgbClr val="006666"/>
                </a:solidFill>
              </a:rPr>
              <a:t>A list of potential activities conducted by Distributors will be displayed. </a:t>
            </a:r>
          </a:p>
          <a:p>
            <a:pPr algn="just">
              <a:buFont typeface="Calibri Light" pitchFamily="34" charset="0"/>
              <a:buAutoNum type="arabicPeriod"/>
            </a:pPr>
            <a:r>
              <a:rPr lang="en-US" altLang="en-US" sz="2400">
                <a:solidFill>
                  <a:srgbClr val="006666"/>
                </a:solidFill>
              </a:rPr>
              <a:t>Each table will be assigned two activities to discuss and then a representative from each table will:</a:t>
            </a:r>
          </a:p>
          <a:p>
            <a:pPr lvl="2" algn="just">
              <a:buFont typeface="Arial" charset="0"/>
              <a:buChar char="•"/>
            </a:pPr>
            <a:r>
              <a:rPr lang="en-US" altLang="en-US" sz="2400">
                <a:solidFill>
                  <a:srgbClr val="006666"/>
                </a:solidFill>
              </a:rPr>
              <a:t>Recommend where each activity should be placed in a Risk Grid</a:t>
            </a:r>
          </a:p>
          <a:p>
            <a:pPr lvl="2" algn="just">
              <a:buFont typeface="Arial" charset="0"/>
              <a:buChar char="•"/>
            </a:pPr>
            <a:r>
              <a:rPr lang="en-US" altLang="en-US" sz="2400">
                <a:solidFill>
                  <a:srgbClr val="006666"/>
                </a:solidFill>
              </a:rPr>
              <a:t>Explain the rationale for the proposed placement (i.e., create a risk statement)</a:t>
            </a:r>
          </a:p>
          <a:p>
            <a:pPr lvl="2" algn="just">
              <a:buFont typeface="Arial" charset="0"/>
              <a:buChar char="•"/>
            </a:pPr>
            <a:r>
              <a:rPr lang="en-US" altLang="en-US" sz="2400">
                <a:solidFill>
                  <a:srgbClr val="006666"/>
                </a:solidFill>
              </a:rPr>
              <a:t>Offer some possible controls to address the risk</a:t>
            </a:r>
          </a:p>
          <a:p>
            <a:pPr algn="just">
              <a:buFont typeface="Calibri Light" pitchFamily="34" charset="0"/>
              <a:buAutoNum type="arabicPeriod"/>
            </a:pPr>
            <a:r>
              <a:rPr lang="en-US" altLang="en-US" sz="2400">
                <a:solidFill>
                  <a:srgbClr val="006666"/>
                </a:solidFill>
              </a:rPr>
              <a:t>Ten minutes will be reserved for attendees to discuss any additional activities that Distributors may conduct on behalf of companies.</a:t>
            </a:r>
          </a:p>
          <a:p>
            <a:pPr algn="just">
              <a:buFont typeface="Calibri Light" pitchFamily="34" charset="0"/>
              <a:buAutoNum type="arabicPeriod"/>
            </a:pPr>
            <a:r>
              <a:rPr lang="en-US" altLang="en-US" sz="2400">
                <a:solidFill>
                  <a:srgbClr val="006666"/>
                </a:solidFill>
              </a:rPr>
              <a:t>All attendees will be invited to share specific experiences of how they have worked with Distributors to strengthen their relationships and address possible risks.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ctrTitle"/>
          </p:nvPr>
        </p:nvSpPr>
        <p:spPr bwMode="auto">
          <a:xfrm>
            <a:off x="11887200" y="593725"/>
            <a:ext cx="284163" cy="30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z="1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4978400" y="55626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292100" y="1395413"/>
            <a:ext cx="11595100" cy="554037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 i="1">
                <a:solidFill>
                  <a:schemeClr val="bg1"/>
                </a:solidFill>
              </a:rPr>
              <a:t>Activities</a:t>
            </a:r>
            <a:endParaRPr lang="es-CO" altLang="en-US" sz="30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109788"/>
            <a:ext cx="1159510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Activities Distributors may conduct for or on behalf of Pharmaceutical Companies: 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Product Distribution and Promotion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HCP Symposiums and Related Travel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Contract Sales Organization (CSO)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Import/Export Activities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Product Registration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Patient Support Programs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Marketing Authorization Holder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Hiring entity for in-country personnel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Provider of office space for </a:t>
            </a:r>
            <a:r>
              <a:rPr lang="en-US" sz="21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in-country personnel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Other product-related activities such as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+mn-cs"/>
              </a:rPr>
              <a:t>Implementing anti-counterfeiting programs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Implementing pricing strategies with end clients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Providing support in securing government pricing and/or reimbursement</a:t>
            </a:r>
            <a:endParaRPr lang="en-US" sz="21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ctrTitle"/>
          </p:nvPr>
        </p:nvSpPr>
        <p:spPr bwMode="auto">
          <a:xfrm>
            <a:off x="11887200" y="593725"/>
            <a:ext cx="255588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z="1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5695950" y="5541963"/>
            <a:ext cx="621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537700" y="6273800"/>
            <a:ext cx="2560638" cy="33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2968C41-9610-439A-8005-FBEA63E06435}" type="slidenum">
              <a:rPr lang="en-US" altLang="en-US">
                <a:solidFill>
                  <a:srgbClr val="89898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0965" name="Slide Number Placeholder 5"/>
          <p:cNvSpPr txBox="1">
            <a:spLocks/>
          </p:cNvSpPr>
          <p:nvPr/>
        </p:nvSpPr>
        <p:spPr bwMode="auto">
          <a:xfrm>
            <a:off x="9879013" y="6527800"/>
            <a:ext cx="2524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31863" y="1511300"/>
          <a:ext cx="10498137" cy="50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564">
                  <a:extLst>
                    <a:ext uri="{9D8B030D-6E8A-4147-A177-3AD203B41FA5}"/>
                  </a:extLst>
                </a:gridCol>
                <a:gridCol w="1990320">
                  <a:extLst>
                    <a:ext uri="{9D8B030D-6E8A-4147-A177-3AD203B41FA5}"/>
                  </a:extLst>
                </a:gridCol>
                <a:gridCol w="1419678">
                  <a:extLst>
                    <a:ext uri="{9D8B030D-6E8A-4147-A177-3AD203B41FA5}"/>
                  </a:extLst>
                </a:gridCol>
                <a:gridCol w="1494397">
                  <a:extLst>
                    <a:ext uri="{9D8B030D-6E8A-4147-A177-3AD203B41FA5}"/>
                  </a:extLst>
                </a:gridCol>
                <a:gridCol w="1668743">
                  <a:extLst>
                    <a:ext uri="{9D8B030D-6E8A-4147-A177-3AD203B41FA5}"/>
                  </a:extLst>
                </a:gridCol>
                <a:gridCol w="2017436">
                  <a:extLst>
                    <a:ext uri="{9D8B030D-6E8A-4147-A177-3AD203B41FA5}"/>
                  </a:extLst>
                </a:gridCol>
              </a:tblGrid>
              <a:tr h="5790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 Considerations</a:t>
                      </a:r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Anti-Corruption</a:t>
                      </a:r>
                    </a:p>
                    <a:p>
                      <a:pPr algn="ctr"/>
                      <a:r>
                        <a:rPr lang="en-US" sz="1400" dirty="0" smtClean="0"/>
                        <a:t>Laws</a:t>
                      </a:r>
                      <a:endParaRPr lang="en-US" sz="14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Fair</a:t>
                      </a:r>
                      <a:r>
                        <a:rPr lang="en-US" sz="1400" baseline="0" dirty="0" smtClean="0"/>
                        <a:t>  Market Value (FMV)</a:t>
                      </a:r>
                      <a:endParaRPr lang="en-US" sz="14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Privacy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Labor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Laws</a:t>
                      </a:r>
                    </a:p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Others</a:t>
                      </a:r>
                      <a:r>
                        <a:rPr lang="en-US" sz="1400" baseline="0" dirty="0" smtClean="0"/>
                        <a:t> (e.g., Reputation)</a:t>
                      </a:r>
                      <a:endParaRPr lang="en-US" sz="1400" dirty="0"/>
                    </a:p>
                  </a:txBody>
                  <a:tcPr marL="91449" marR="91449" marT="45706" marB="45706"/>
                </a:tc>
                <a:extLst>
                  <a:ext uri="{0D108BD9-81ED-4DB2-BD59-A6C34878D82A}"/>
                </a:extLst>
              </a:tr>
              <a:tr h="36573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Activity 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 marL="91449" marR="91449" marT="45706" marB="45706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extLst>
                  <a:ext uri="{0D108BD9-81ED-4DB2-BD59-A6C34878D82A}"/>
                </a:extLst>
              </a:tr>
              <a:tr h="196972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extLst>
                  <a:ext uri="{0D108BD9-81ED-4DB2-BD59-A6C34878D82A}"/>
                </a:extLst>
              </a:tr>
              <a:tr h="210194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</a:t>
                      </a:r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06" marB="4570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030413"/>
            <a:ext cx="73374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84300"/>
            <a:ext cx="8699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3546475" y="2508250"/>
            <a:ext cx="69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1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5721350" y="2493963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2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8188325" y="2508250"/>
            <a:ext cx="692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3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3422650" y="3881438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4</a:t>
            </a:r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5721350" y="3881438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5</a:t>
            </a: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8188325" y="3937000"/>
            <a:ext cx="692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6</a:t>
            </a: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3352800" y="5500688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7</a:t>
            </a:r>
          </a:p>
        </p:txBody>
      </p:sp>
      <p:sp>
        <p:nvSpPr>
          <p:cNvPr id="41995" name="TextBox 10"/>
          <p:cNvSpPr txBox="1">
            <a:spLocks noChangeArrowheads="1"/>
          </p:cNvSpPr>
          <p:nvPr/>
        </p:nvSpPr>
        <p:spPr bwMode="auto">
          <a:xfrm>
            <a:off x="5721350" y="5500688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8</a:t>
            </a:r>
          </a:p>
        </p:txBody>
      </p:sp>
      <p:sp>
        <p:nvSpPr>
          <p:cNvPr id="41996" name="TextBox 11"/>
          <p:cNvSpPr txBox="1">
            <a:spLocks noChangeArrowheads="1"/>
          </p:cNvSpPr>
          <p:nvPr/>
        </p:nvSpPr>
        <p:spPr bwMode="auto">
          <a:xfrm>
            <a:off x="8035925" y="5500688"/>
            <a:ext cx="692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5695950" y="6253163"/>
            <a:ext cx="621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292100" y="1362075"/>
            <a:ext cx="11622088" cy="554038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 i="1">
                <a:solidFill>
                  <a:schemeClr val="bg1"/>
                </a:solidFill>
              </a:rPr>
              <a:t>Shared Practices</a:t>
            </a:r>
            <a:endParaRPr lang="es-CO" altLang="en-US" sz="3000" b="1">
              <a:solidFill>
                <a:schemeClr val="bg1"/>
              </a:solidFill>
            </a:endParaRPr>
          </a:p>
        </p:txBody>
      </p:sp>
      <p:sp>
        <p:nvSpPr>
          <p:cNvPr id="43012" name="Slide Number Placeholder 5"/>
          <p:cNvSpPr txBox="1">
            <a:spLocks/>
          </p:cNvSpPr>
          <p:nvPr/>
        </p:nvSpPr>
        <p:spPr bwMode="auto">
          <a:xfrm>
            <a:off x="9879013" y="6527800"/>
            <a:ext cx="2524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100" y="2070100"/>
          <a:ext cx="11622088" cy="45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088">
                  <a:extLst>
                    <a:ext uri="{9D8B030D-6E8A-4147-A177-3AD203B41FA5}"/>
                  </a:extLst>
                </a:gridCol>
              </a:tblGrid>
              <a:tr h="596925"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</a:pPr>
                      <a:r>
                        <a:rPr lang="en-US" sz="1800" dirty="0" smtClean="0"/>
                        <a:t>What has been an effective approach and/or control</a:t>
                      </a:r>
                      <a:r>
                        <a:rPr lang="en-US" sz="1800" baseline="0" dirty="0" smtClean="0"/>
                        <a:t> for you?</a:t>
                      </a:r>
                      <a:endParaRPr lang="en-US" sz="1800" dirty="0" smtClean="0"/>
                    </a:p>
                  </a:txBody>
                  <a:tcPr marL="121923" marR="121923" marT="45757" marB="45757" anchor="ctr"/>
                </a:tc>
                <a:extLst>
                  <a:ext uri="{0D108BD9-81ED-4DB2-BD59-A6C34878D82A}"/>
                </a:extLst>
              </a:tr>
              <a:tr h="3956025">
                <a:tc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</a:txBody>
                  <a:tcPr marL="121923" marR="121923" marT="45757" marB="4575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CLOSING OBSERVATIONS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</a:t>
            </a:r>
          </a:p>
          <a:p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    		</a:t>
            </a:r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Ms. Chrisoula Nikidis </a:t>
            </a:r>
          </a:p>
          <a:p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    		Vice President, Ethics, Integrity and Governance</a:t>
            </a:r>
          </a:p>
          <a:p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		Innovative Medicines Canada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759200"/>
            <a:ext cx="2259013" cy="2259013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GUIDANCE FOR PLENARY DIALOGUE (8 SEPTEMBER)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</a:t>
            </a:r>
          </a:p>
          <a:p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      		    </a:t>
            </a:r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Mr. Andrew Blasi		        </a:t>
            </a:r>
          </a:p>
          <a:p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      		    Associate Director</a:t>
            </a:r>
          </a:p>
          <a:p>
            <a:r>
              <a:rPr lang="en-US" altLang="en-US" sz="28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  		    C&amp;M International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57600"/>
            <a:ext cx="2001838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2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PLEASE JOIN THE</a:t>
            </a:r>
          </a:p>
          <a:p>
            <a:pPr algn="ctr"/>
            <a:endParaRPr lang="en-US" altLang="en-US" sz="2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BIOPHARMACEUTICAL SECTOR RECEPTION</a:t>
            </a:r>
          </a:p>
          <a:p>
            <a:pPr algn="ctr"/>
            <a:r>
              <a:rPr lang="en-US" altLang="en-US" sz="3500" b="1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LAKE SIDE GARDEN, SHERATON HANOI</a:t>
            </a:r>
          </a:p>
          <a:p>
            <a:pPr algn="ctr"/>
            <a:endParaRPr lang="en-US" altLang="en-US" sz="30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5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(17:30-19:00)</a:t>
            </a:r>
          </a:p>
          <a:p>
            <a:r>
              <a:rPr lang="en-US" altLang="en-US" sz="30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                          </a:t>
            </a:r>
          </a:p>
          <a:p>
            <a:r>
              <a:rPr lang="en-US" altLang="en-US" sz="2700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		          		</a:t>
            </a:r>
            <a:endParaRPr lang="en-US" altLang="en-US" sz="2800" i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530350"/>
            <a:ext cx="12192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CODE IMPLEMENTATION WORKSHOP (7 SEPTEMBER)</a:t>
            </a:r>
            <a:endParaRPr lang="en-US" altLang="en-US" sz="3000" u="sng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3000" b="1" u="sng">
                <a:solidFill>
                  <a:srgbClr val="006666"/>
                </a:solidFill>
                <a:cs typeface="Calibri" pitchFamily="34" charset="0"/>
              </a:rPr>
              <a:t>BIOPHARMACEUTICAL SECTOR</a:t>
            </a: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endParaRPr lang="en-US" altLang="en-US" sz="2000" b="1">
              <a:solidFill>
                <a:srgbClr val="006666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en-US" altLang="en-US" sz="45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Driving Code Implementation: </a:t>
            </a:r>
          </a:p>
          <a:p>
            <a:pPr algn="ctr"/>
            <a:r>
              <a:rPr lang="en-US" altLang="en-US" sz="45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Governance, Alignment, </a:t>
            </a:r>
          </a:p>
          <a:p>
            <a:pPr algn="ctr"/>
            <a:r>
              <a:rPr lang="en-US" altLang="en-US" sz="4500" b="1" i="1">
                <a:solidFill>
                  <a:srgbClr val="006666"/>
                </a:solidFill>
                <a:latin typeface="Arial" charset="0"/>
                <a:cs typeface="Calibri" pitchFamily="34" charset="0"/>
              </a:rPr>
              <a:t>&amp; Member Adherence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46367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A Six Year Journey from Mexico City to Hanoi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88000" y="4275138"/>
            <a:ext cx="660400" cy="590550"/>
          </a:xfrm>
          <a:prstGeom prst="rightArrow">
            <a:avLst/>
          </a:prstGeom>
          <a:solidFill>
            <a:srgbClr val="006666"/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noFill/>
            </a:endParaRPr>
          </a:p>
        </p:txBody>
      </p:sp>
      <p:pic>
        <p:nvPicPr>
          <p:cNvPr id="6148" name="Picture 2" descr="C:\Users\blasia\Desktop\Biopharm 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381250"/>
            <a:ext cx="3189287" cy="4127500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lasia\Desktop\MCP 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381250"/>
            <a:ext cx="3208337" cy="4152900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41287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i="1" u="sng">
                <a:solidFill>
                  <a:srgbClr val="006666"/>
                </a:solidFill>
                <a:latin typeface="Arial" charset="0"/>
                <a:cs typeface="Calibri" pitchFamily="34" charset="0"/>
              </a:rPr>
              <a:t>Widespread Industry Association Code Adoption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74875"/>
            <a:ext cx="561975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387600"/>
            <a:ext cx="5781675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5413"/>
            <a:ext cx="12192000" cy="524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The “Big Three”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Successful Industry Assn Code Implementation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Code Governance</a:t>
            </a:r>
            <a:r>
              <a:rPr lang="en-US" sz="3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</a:t>
            </a:r>
            <a:r>
              <a:rPr lang="en-US" sz="3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– is it legitimate and alive…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Code Alignment</a:t>
            </a:r>
            <a:r>
              <a:rPr lang="en-US" sz="3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</a:t>
            </a:r>
            <a:r>
              <a:rPr lang="en-US" sz="3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– is it a quality code of ethics…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Member Implementation</a:t>
            </a:r>
            <a:r>
              <a:rPr lang="en-US" sz="3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 </a:t>
            </a:r>
            <a:r>
              <a:rPr lang="en-US" sz="3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– is it being adhered to by enterprises in daily business practice…</a:t>
            </a:r>
          </a:p>
          <a:p>
            <a:pPr lv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+ </a:t>
            </a:r>
            <a:r>
              <a:rPr lang="en-US" sz="3000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External Engagement</a:t>
            </a:r>
            <a:r>
              <a:rPr lang="en-US" sz="3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 – is the code understood and embraced 	by other stakeholders in the health system…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5413"/>
            <a:ext cx="12192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CODE GOVERNANCE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Strong leadership commitment, membership endorsement, and overall governance, </a:t>
            </a:r>
            <a:r>
              <a:rPr lang="en-US" sz="4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but…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i="1" dirty="0">
              <a:solidFill>
                <a:srgbClr val="C00000"/>
              </a:solidFill>
              <a:latin typeface="Arial"/>
              <a:ea typeface="Calibri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srgbClr val="006666"/>
                </a:solidFill>
                <a:latin typeface="Arial"/>
                <a:ea typeface="Calibri"/>
                <a:cs typeface="+mn-cs"/>
              </a:rPr>
              <a:t>A decline in code dissemination to external stakeholders and limited code trainings / one-on-one assistance </a:t>
            </a:r>
            <a:r>
              <a:rPr lang="en-US" sz="4000" i="1" dirty="0">
                <a:solidFill>
                  <a:srgbClr val="C00000"/>
                </a:solidFill>
                <a:latin typeface="Arial"/>
                <a:ea typeface="Calibri"/>
                <a:cs typeface="+mn-cs"/>
              </a:rPr>
              <a:t>suggests resource challenges.</a:t>
            </a:r>
            <a:endParaRPr lang="en-US" sz="4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i="1" u="sng" dirty="0">
              <a:solidFill>
                <a:srgbClr val="006666"/>
              </a:solidFill>
              <a:latin typeface="Arial"/>
              <a:ea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Microsoft Office PowerPoint</Application>
  <PresentationFormat>Custom</PresentationFormat>
  <Paragraphs>396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Calibri</vt:lpstr>
      <vt:lpstr>Arial</vt:lpstr>
      <vt:lpstr>Calibri Light</vt:lpstr>
      <vt:lpstr>Courier New</vt:lpstr>
      <vt:lpstr>ＭＳ Ｐゴシック</vt:lpstr>
      <vt:lpstr>Wingdings</vt:lpstr>
      <vt:lpstr>Wingdings 2</vt:lpstr>
      <vt:lpstr>Yu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2017-08-29T00:19:41Z</dcterms:created>
  <dcterms:modified xsi:type="dcterms:W3CDTF">2020-02-05T12:30:40Z</dcterms:modified>
</cp:coreProperties>
</file>